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49"/>
  </p:notesMasterIdLst>
  <p:sldIdLst>
    <p:sldId id="285" r:id="rId5"/>
    <p:sldId id="259" r:id="rId6"/>
    <p:sldId id="449" r:id="rId7"/>
    <p:sldId id="380" r:id="rId8"/>
    <p:sldId id="451" r:id="rId9"/>
    <p:sldId id="453" r:id="rId10"/>
    <p:sldId id="478" r:id="rId11"/>
    <p:sldId id="450" r:id="rId12"/>
    <p:sldId id="452" r:id="rId13"/>
    <p:sldId id="454" r:id="rId14"/>
    <p:sldId id="296" r:id="rId15"/>
    <p:sldId id="297" r:id="rId16"/>
    <p:sldId id="455" r:id="rId17"/>
    <p:sldId id="457" r:id="rId18"/>
    <p:sldId id="458" r:id="rId19"/>
    <p:sldId id="459" r:id="rId20"/>
    <p:sldId id="456" r:id="rId21"/>
    <p:sldId id="460" r:id="rId22"/>
    <p:sldId id="461" r:id="rId23"/>
    <p:sldId id="462" r:id="rId24"/>
    <p:sldId id="463" r:id="rId25"/>
    <p:sldId id="464" r:id="rId26"/>
    <p:sldId id="465" r:id="rId27"/>
    <p:sldId id="467" r:id="rId28"/>
    <p:sldId id="468" r:id="rId29"/>
    <p:sldId id="470" r:id="rId30"/>
    <p:sldId id="466" r:id="rId31"/>
    <p:sldId id="469" r:id="rId32"/>
    <p:sldId id="471" r:id="rId33"/>
    <p:sldId id="484" r:id="rId34"/>
    <p:sldId id="485" r:id="rId35"/>
    <p:sldId id="488" r:id="rId36"/>
    <p:sldId id="489" r:id="rId37"/>
    <p:sldId id="487" r:id="rId38"/>
    <p:sldId id="486" r:id="rId39"/>
    <p:sldId id="472" r:id="rId40"/>
    <p:sldId id="473" r:id="rId41"/>
    <p:sldId id="475" r:id="rId42"/>
    <p:sldId id="477" r:id="rId43"/>
    <p:sldId id="479" r:id="rId44"/>
    <p:sldId id="480" r:id="rId45"/>
    <p:sldId id="481" r:id="rId46"/>
    <p:sldId id="482" r:id="rId47"/>
    <p:sldId id="483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14042"/>
    <a:srgbClr val="3366FF"/>
    <a:srgbClr val="F2F4F4"/>
    <a:srgbClr val="0E2735"/>
    <a:srgbClr val="595A5D"/>
    <a:srgbClr val="DCDCDC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2" autoAdjust="0"/>
    <p:restoredTop sz="96086" autoAdjust="0"/>
  </p:normalViewPr>
  <p:slideViewPr>
    <p:cSldViewPr snapToGrid="0" showGuides="1">
      <p:cViewPr varScale="1">
        <p:scale>
          <a:sx n="116" d="100"/>
          <a:sy n="116" d="100"/>
        </p:scale>
        <p:origin x="200" y="1080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8/7/18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/apache-</a:t>
            </a:r>
            <a:r>
              <a:rPr lang="en-US" dirty="0" err="1"/>
              <a:t>mxnet</a:t>
            </a:r>
            <a:r>
              <a:rPr lang="en-US" dirty="0"/>
              <a:t>/gluoncv-deep-learning-toolkit-for-computer-vision-9218a907e8da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9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7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20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10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56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72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18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Mxnet</a:t>
            </a:r>
            <a:endParaRPr lang="en-US" dirty="0"/>
          </a:p>
          <a:p>
            <a:r>
              <a:rPr lang="en-US" dirty="0" err="1"/>
              <a:t>Opencv</a:t>
            </a:r>
            <a:r>
              <a:rPr lang="en-US" dirty="0"/>
              <a:t>-python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0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20" y="-113413"/>
            <a:ext cx="9559547" cy="5408428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9651"/>
            <a:ext cx="971555" cy="5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07" y="-7089"/>
            <a:ext cx="9279213" cy="524982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>
                <a:solidFill>
                  <a:schemeClr val="tx1">
                    <a:lumMod val="50000"/>
                  </a:schemeClr>
                </a:solidFill>
                <a:latin typeface="Amazon Ember Regular" charset="0"/>
              </a:rPr>
              <a:t>© 2018, </a:t>
            </a:r>
            <a:r>
              <a:rPr lang="en-US" sz="700" b="0" i="0" dirty="0">
                <a:solidFill>
                  <a:schemeClr val="tx1">
                    <a:lumMod val="50000"/>
                  </a:schemeClr>
                </a:solidFill>
                <a:latin typeface="Amazon Ember Regular" charset="0"/>
              </a:rPr>
              <a:t>Amazon Web Services, Inc.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0E2735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414042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luon-cv.mxnet.io/index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build/examples_detection/demo_ssd.html#sphx-glr-build-examples-detection-demo-ssd-py" TargetMode="External"/><Relationship Id="rId2" Type="http://schemas.openxmlformats.org/officeDocument/2006/relationships/hyperlink" Target="https://gluon-cv.mxnet.io/model_zoo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xnet.incubator.apache.org/api/python/gluon/model_zoo.html#module-mxnet.gluon.model_zoo.vision" TargetMode="External"/><Relationship Id="rId2" Type="http://schemas.openxmlformats.org/officeDocument/2006/relationships/hyperlink" Target="https://gluon-cv.mxnet.io/api/model_zoo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dium.com/nanonets/how-to-use-deep-learning-when-you-have-limited-data-part-2-data-augmentation-c26971dc8ced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hyperlink" Target="https://medium.com/nanonets/how-to-use-deep-learning-when-you-have-limited-data-part-2-data-augmentation-c26971dc8ce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mxnet.incubator.apache.org/api/python/gluon/data.html#mxnet.gluon.data.vision.transforms.RandomBrightness" TargetMode="External"/><Relationship Id="rId13" Type="http://schemas.openxmlformats.org/officeDocument/2006/relationships/hyperlink" Target="https://mxnet.incubator.apache.org/api/python/gluon/data.html#mxnet.gluon.data.vision.transforms.RandomLighting" TargetMode="External"/><Relationship Id="rId3" Type="http://schemas.openxmlformats.org/officeDocument/2006/relationships/hyperlink" Target="https://mxnet.incubator.apache.org/tutorials/gluon/data_augmentation.html" TargetMode="External"/><Relationship Id="rId7" Type="http://schemas.openxmlformats.org/officeDocument/2006/relationships/hyperlink" Target="https://mxnet.incubator.apache.org/api/python/gluon/data.html#mxnet.gluon.data.vision.transforms.RandomFlipTopBottom" TargetMode="External"/><Relationship Id="rId12" Type="http://schemas.openxmlformats.org/officeDocument/2006/relationships/hyperlink" Target="https://mxnet.incubator.apache.org/api/python/gluon/data.html#mxnet.gluon.data.vision.transforms.RandomColorJitter" TargetMode="External"/><Relationship Id="rId2" Type="http://schemas.openxmlformats.org/officeDocument/2006/relationships/hyperlink" Target="https://mxnet.incubator.apache.org/api/python/gluon/dat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xnet.incubator.apache.org/api/python/gluon/data.html#mxnet.gluon.data.vision.transforms.RandomFlipLeftRight" TargetMode="External"/><Relationship Id="rId11" Type="http://schemas.openxmlformats.org/officeDocument/2006/relationships/hyperlink" Target="https://mxnet.incubator.apache.org/api/python/gluon/data.html#mxnet.gluon.data.vision.transforms.RandomHue" TargetMode="External"/><Relationship Id="rId5" Type="http://schemas.openxmlformats.org/officeDocument/2006/relationships/hyperlink" Target="https://mxnet.incubator.apache.org/api/python/gluon/data.html#mxnet.gluon.data.vision.transforms.CenterCrop" TargetMode="External"/><Relationship Id="rId10" Type="http://schemas.openxmlformats.org/officeDocument/2006/relationships/hyperlink" Target="https://mxnet.incubator.apache.org/api/python/gluon/data.html#mxnet.gluon.data.vision.transforms.RandomSaturation" TargetMode="External"/><Relationship Id="rId4" Type="http://schemas.openxmlformats.org/officeDocument/2006/relationships/hyperlink" Target="https://mxnet.incubator.apache.org/api/python/gluon/data.html#mxnet.gluon.data.vision.transforms.RandomResizedCrop" TargetMode="External"/><Relationship Id="rId9" Type="http://schemas.openxmlformats.org/officeDocument/2006/relationships/hyperlink" Target="https://mxnet.incubator.apache.org/api/python/gluon/data.html#mxnet.gluon.data.vision.transforms.RandomContras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cs231n.github.io/transfer-learnin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mxnet.incubator.apache.org/architecture/note_data_load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build/examples_datasets/recordi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://bit.ly/2vHlHLh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luon-cv.mxnet.io/build/examples_datasets/recordio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Muhyun Kim, AI Labs</a:t>
            </a:r>
          </a:p>
          <a:p>
            <a:r>
              <a:rPr lang="en-US" dirty="0"/>
              <a:t>TeaHyun Kim, ML AoD, Solutions Architect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August 13,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GluonCV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7215228" cy="487849"/>
          </a:xfrm>
        </p:spPr>
        <p:txBody>
          <a:bodyPr/>
          <a:lstStyle/>
          <a:p>
            <a:r>
              <a:rPr lang="en-US" dirty="0"/>
              <a:t>Deep Learning Toolkit for Computer Vision</a:t>
            </a:r>
          </a:p>
          <a:p>
            <a:r>
              <a:rPr lang="en-US" sz="2000" dirty="0"/>
              <a:t>https://gluon-</a:t>
            </a:r>
            <a:r>
              <a:rPr lang="en-US" sz="2000" dirty="0" err="1"/>
              <a:t>cv.mxnet.io</a:t>
            </a:r>
            <a:r>
              <a:rPr lang="en-US" sz="20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B98FA-18F4-DF4A-B48A-F5C9D199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53" y="411992"/>
            <a:ext cx="1202564" cy="4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B71D-D2E0-6046-B922-11E1D8BC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GluonCV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C6A6-23A1-7D45-B592-38DCA6E6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/>
              <a:t>Our ML Experts created a Computer Vision toolkit using Gluon to solve these problems</a:t>
            </a:r>
          </a:p>
          <a:p>
            <a:pPr algn="ctr"/>
            <a:r>
              <a:rPr lang="en-US" dirty="0"/>
              <a:t>for</a:t>
            </a:r>
          </a:p>
          <a:p>
            <a:pPr algn="ctr"/>
            <a:r>
              <a:rPr lang="en-US" dirty="0"/>
              <a:t>Experienced users and Newcomers to CV field</a:t>
            </a:r>
          </a:p>
        </p:txBody>
      </p:sp>
    </p:spTree>
    <p:extLst>
      <p:ext uri="{BB962C8B-B14F-4D97-AF65-F5344CB8AC3E}">
        <p14:creationId xmlns:p14="http://schemas.microsoft.com/office/powerpoint/2010/main" val="63882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22F7-4616-8842-ACA3-47D809E2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Gluon CV Toolkit</a:t>
            </a:r>
            <a:br>
              <a:rPr lang="en-US" dirty="0"/>
            </a:br>
            <a:r>
              <a:rPr lang="en-US" sz="1400" dirty="0">
                <a:hlinkClick r:id="rId2"/>
              </a:rPr>
              <a:t>https://gluon-</a:t>
            </a:r>
            <a:r>
              <a:rPr lang="en-US" sz="1400" dirty="0" err="1">
                <a:hlinkClick r:id="rId2"/>
              </a:rPr>
              <a:t>cv.mxnet.io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index.html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2B1F-01DD-2D41-BD71-096A56C58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err="1"/>
              <a:t>GluonCV</a:t>
            </a:r>
            <a:r>
              <a:rPr lang="en-US" sz="1400" dirty="0"/>
              <a:t> provides implementations of the state-of-the-art (SOTA) deep learning models in computer vision.</a:t>
            </a:r>
          </a:p>
          <a:p>
            <a:endParaRPr lang="en-US" sz="1400" dirty="0"/>
          </a:p>
          <a:p>
            <a:r>
              <a:rPr lang="en-US" sz="1400" dirty="0"/>
              <a:t>It is designed for engineers, researchers, and students to fast prototype products and research ideas based on these models. This toolkit offers four main features:</a:t>
            </a:r>
          </a:p>
          <a:p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Training scripts to reproduce SOTA results reported in research papers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 large number of pre-trained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Carefully designed APIs that greatly reduce the implementation complexity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Community supports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923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D99E-CE10-6F46-B8F9-7A39B83C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Gluon CV Toolkit – Model Zoo</a:t>
            </a:r>
            <a:br>
              <a:rPr lang="en-US" dirty="0"/>
            </a:br>
            <a:r>
              <a:rPr lang="en-US" sz="1400" dirty="0">
                <a:hlinkClick r:id="rId2"/>
              </a:rPr>
              <a:t>https://gluon-</a:t>
            </a:r>
            <a:r>
              <a:rPr lang="en-US" sz="1400" dirty="0" err="1">
                <a:hlinkClick r:id="rId2"/>
              </a:rPr>
              <a:t>cv.mxnet.io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model_zoo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index.html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690F-BA37-A34A-ADD6-B1B84C9BE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Image Classification – CIFAR, ImageNet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ResNet</a:t>
            </a:r>
            <a:r>
              <a:rPr lang="en-US" sz="1600" dirty="0"/>
              <a:t> V1, 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WideResNet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Object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SSD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Faster RCNN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Semantic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FCN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PSPNet</a:t>
            </a:r>
            <a:endParaRPr lang="en-US" sz="16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F751F9E-4B38-3644-9DD5-268C044EEEEC}"/>
              </a:ext>
            </a:extLst>
          </p:cNvPr>
          <p:cNvSpPr txBox="1">
            <a:spLocks/>
          </p:cNvSpPr>
          <p:nvPr/>
        </p:nvSpPr>
        <p:spPr>
          <a:xfrm>
            <a:off x="2887578" y="1547219"/>
            <a:ext cx="6079959" cy="3016039"/>
          </a:xfrm>
          <a:prstGeom prst="rect">
            <a:avLst/>
          </a:prstGeom>
          <a:solidFill>
            <a:srgbClr val="414042"/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gluoncv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model_zoo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# load a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ResNet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model trained on CIFAR10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cifar_resnet20 = </a:t>
            </a:r>
            <a:r>
              <a:rPr lang="en-US" sz="1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model_zoo.get_model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'cifar_resnet20_v1'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5"/>
                </a:solidFill>
                <a:latin typeface="Lucida Console" panose="020B0609040504020204" pitchFamily="49" charset="0"/>
              </a:rPr>
              <a:t>pretrained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) 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# load a pre-trained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ssd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model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ssd0 =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model_zoo.get_model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'ssd_300_vgg16_atrous_voc'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chemeClr val="accent5"/>
                </a:solidFill>
                <a:latin typeface="Lucida Console" panose="020B0609040504020204" pitchFamily="49" charset="0"/>
              </a:rPr>
              <a:t>pretrained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# load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ssd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model with pre-trained feature extractors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ssd1 =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model_zoo.get_model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'ssd_512_vgg16_atrous_voc'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pretrained_base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) 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# load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ssd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model without initialization </a:t>
            </a: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ssd2 = </a:t>
            </a:r>
            <a:r>
              <a:rPr lang="en-US" sz="1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model_zoo.get_model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4"/>
                </a:solidFill>
                <a:latin typeface="Lucida Console" panose="020B0609040504020204" pitchFamily="49" charset="0"/>
              </a:rPr>
              <a:t>'ssd_512_resnet50_v1_voc'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pretrained_base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False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cifar_resnet20 = model_zoo.cifar_resnet20_v1(</a:t>
            </a:r>
            <a:r>
              <a:rPr lang="en-US" sz="1000" dirty="0">
                <a:solidFill>
                  <a:schemeClr val="accent5"/>
                </a:solidFill>
                <a:latin typeface="Lucida Console" panose="020B0609040504020204" pitchFamily="49" charset="0"/>
              </a:rPr>
              <a:t>pretrained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1000" dirty="0">
                <a:solidFill>
                  <a:schemeClr val="accent1"/>
                </a:solidFill>
                <a:latin typeface="Lucida Console" panose="020B0609040504020204" pitchFamily="49" charset="0"/>
              </a:rPr>
              <a:t>True</a:t>
            </a:r>
            <a:r>
              <a:rPr lang="en-US" sz="10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37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2A2-CEB7-C845-9B85-5091428D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97BD-1983-704E-BB5B-A54F201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Reimplementation of important papers in recent years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Detailed documentation and well-documented examples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Pre-trained models that can be used directly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Performance metrics, to help choose between different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Consistent interface to reduce the barrier to entry when switching from one model to another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Regular re-training and continuous integration to ensure code correctness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3365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0CC2-F160-1641-9772-B8495644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Install – On Your Own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8C06A-979C-4040-A473-C5E0602C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 Install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gluoncv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and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jupyter</a:t>
            </a: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400" dirty="0">
                <a:solidFill>
                  <a:srgbClr val="3366FF"/>
                </a:solidFill>
                <a:latin typeface="Lucida Console" panose="020B0609040504020204" pitchFamily="49" charset="0"/>
              </a:rPr>
              <a:t>pip install –-upgrade pip</a:t>
            </a:r>
          </a:p>
          <a:p>
            <a:r>
              <a:rPr lang="en-US" sz="1400" dirty="0">
                <a:solidFill>
                  <a:srgbClr val="3366FF"/>
                </a:solidFill>
                <a:latin typeface="Lucida Console" panose="020B0609040504020204" pitchFamily="49" charset="0"/>
              </a:rPr>
              <a:t>pip install --pre </a:t>
            </a:r>
            <a:r>
              <a:rPr lang="en-US" sz="14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mxnet</a:t>
            </a:r>
            <a:endParaRPr lang="en-US" sz="1400" dirty="0">
              <a:solidFill>
                <a:srgbClr val="3366FF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3366FF"/>
                </a:solidFill>
                <a:latin typeface="Lucida Console" panose="020B0609040504020204" pitchFamily="49" charset="0"/>
              </a:rPr>
              <a:t>pip install </a:t>
            </a:r>
            <a:r>
              <a:rPr lang="en-US" sz="14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gluoncv</a:t>
            </a:r>
            <a:endParaRPr lang="en-US" sz="1400" dirty="0">
              <a:solidFill>
                <a:srgbClr val="3366FF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3366FF"/>
                </a:solidFill>
                <a:latin typeface="Lucida Console" panose="020B0609040504020204" pitchFamily="49" charset="0"/>
              </a:rPr>
              <a:t>pip install </a:t>
            </a:r>
            <a:r>
              <a:rPr lang="en-US" sz="14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jupyter</a:t>
            </a:r>
            <a:endParaRPr lang="en-US" sz="1400" dirty="0">
              <a:solidFill>
                <a:srgbClr val="3366FF"/>
              </a:solidFill>
              <a:latin typeface="Lucida Console" panose="020B0609040504020204" pitchFamily="49" charset="0"/>
            </a:endParaRPr>
          </a:p>
          <a:p>
            <a:endParaRPr lang="en-US" sz="1600" dirty="0">
              <a:solidFill>
                <a:srgbClr val="3366FF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Run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jupyter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notebook</a:t>
            </a:r>
          </a:p>
          <a:p>
            <a:r>
              <a:rPr lang="en-US" sz="14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jupyter</a:t>
            </a:r>
            <a:r>
              <a:rPr lang="en-US" sz="1400" dirty="0">
                <a:solidFill>
                  <a:srgbClr val="3366FF"/>
                </a:solidFill>
                <a:latin typeface="Lucida Console" panose="020B0609040504020204" pitchFamily="49" charset="0"/>
              </a:rPr>
              <a:t> notebook</a:t>
            </a:r>
          </a:p>
          <a:p>
            <a:endParaRPr lang="en-US" sz="1600" dirty="0">
              <a:solidFill>
                <a:srgbClr val="3366FF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 Create a new notebook by “New” &gt; ”Python*”</a:t>
            </a:r>
          </a:p>
          <a:p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 Verify if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GluonCV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is installed by importing it</a:t>
            </a:r>
          </a:p>
          <a:p>
            <a:r>
              <a:rPr lang="en-US" sz="1400" dirty="0">
                <a:solidFill>
                  <a:srgbClr val="3366FF"/>
                </a:solidFill>
                <a:latin typeface="Lucida Console" panose="020B0609040504020204" pitchFamily="49" charset="0"/>
              </a:rPr>
              <a:t>import </a:t>
            </a:r>
            <a:r>
              <a:rPr lang="en-US" sz="14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gluoncv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sz="1600" dirty="0">
              <a:solidFill>
                <a:srgbClr val="3366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0CC2-F160-1641-9772-B8495644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Install – On SageMaker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8C06A-979C-4040-A473-C5E0602C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Notebook instance, and Open 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a new notebook by “New” &gt; ”conda_mxnet_p36”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Execute the commands in a Code cell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800" dirty="0">
                <a:solidFill>
                  <a:srgbClr val="3366FF"/>
                </a:solidFill>
                <a:latin typeface="Lucida Console" panose="020B0609040504020204" pitchFamily="49" charset="0"/>
              </a:rPr>
              <a:t>!pip install --pre </a:t>
            </a:r>
            <a:r>
              <a:rPr lang="en-US" sz="18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mxnet</a:t>
            </a:r>
            <a:endParaRPr lang="en-US" sz="1800" dirty="0">
              <a:solidFill>
                <a:srgbClr val="3366FF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3366FF"/>
                </a:solidFill>
                <a:latin typeface="Lucida Console" panose="020B0609040504020204" pitchFamily="49" charset="0"/>
              </a:rPr>
              <a:t>!pip install </a:t>
            </a:r>
            <a:r>
              <a:rPr lang="en-US" sz="18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gluoncv</a:t>
            </a:r>
            <a:endParaRPr lang="en-US" sz="1800" dirty="0">
              <a:solidFill>
                <a:srgbClr val="3366FF"/>
              </a:solidFill>
              <a:latin typeface="Lucida Console" panose="020B0609040504020204" pitchFamily="49" charset="0"/>
            </a:endParaRPr>
          </a:p>
          <a:p>
            <a:endPara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Verify if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GluonCV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is installed by importing it</a:t>
            </a:r>
          </a:p>
          <a:p>
            <a:endParaRPr lang="en-US" sz="1800" dirty="0">
              <a:solidFill>
                <a:srgbClr val="3366FF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3366FF"/>
                </a:solidFill>
                <a:latin typeface="Lucida Console" panose="020B0609040504020204" pitchFamily="49" charset="0"/>
              </a:rPr>
              <a:t>import </a:t>
            </a:r>
            <a:r>
              <a:rPr lang="en-US" sz="18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gluoncv</a:t>
            </a:r>
            <a:endParaRPr lang="en-US" sz="1800" dirty="0">
              <a:solidFill>
                <a:srgbClr val="3366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78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5D7-CF92-444D-8337-B2A30443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1st Deep Learning Computer Vision Task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6589F7-7B00-6F4A-ABA6-362412679F2B}"/>
              </a:ext>
            </a:extLst>
          </p:cNvPr>
          <p:cNvSpPr txBox="1">
            <a:spLocks/>
          </p:cNvSpPr>
          <p:nvPr/>
        </p:nvSpPr>
        <p:spPr>
          <a:xfrm>
            <a:off x="340592" y="1009332"/>
            <a:ext cx="8205304" cy="115093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Find any street image on Internet, and Upload it to your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Put the below code into two cells and Run them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F3EEF-B8E6-7749-8747-4D516CBB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36789" y="1840230"/>
            <a:ext cx="8252460" cy="25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2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5D7-CF92-444D-8337-B2A30443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at the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3C6DF-CE2A-4D4B-8A9A-A13B793080C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613" y="1017270"/>
            <a:ext cx="8944547" cy="3635064"/>
          </a:xfrm>
        </p:spPr>
        <p:txBody>
          <a:bodyPr/>
          <a:lstStyle/>
          <a:p>
            <a:r>
              <a:rPr lang="en-US" sz="1200" dirty="0">
                <a:solidFill>
                  <a:schemeClr val="accent1"/>
                </a:solidFill>
              </a:rPr>
              <a:t>from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gluoncv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>
                <a:solidFill>
                  <a:schemeClr val="accent1"/>
                </a:solidFill>
              </a:rPr>
              <a:t>import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model_zoo</a:t>
            </a:r>
            <a:r>
              <a:rPr lang="en-US" sz="1200" dirty="0">
                <a:solidFill>
                  <a:srgbClr val="414042"/>
                </a:solidFill>
              </a:rPr>
              <a:t>, data, </a:t>
            </a:r>
            <a:r>
              <a:rPr lang="en-US" sz="1200" dirty="0" err="1">
                <a:solidFill>
                  <a:srgbClr val="414042"/>
                </a:solidFill>
              </a:rPr>
              <a:t>utils</a:t>
            </a:r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net =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model_zoo.get_model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('ssd_512_resnet50_v1_voc',pretrained=True)</a:t>
            </a:r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x,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img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data.transforms.presets.ssd.load_test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('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street.jpg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', short=512)</a:t>
            </a:r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class_IDs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scores,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bounding_boxs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= net(x)</a:t>
            </a:r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utils.viz.plot_bbox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img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bounding_boxs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[0], scores[0],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class_IDs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[0],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class_names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net.classes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34ED6-8EAB-9A4A-9CAB-36A5E42B6249}"/>
              </a:ext>
            </a:extLst>
          </p:cNvPr>
          <p:cNvSpPr/>
          <p:nvPr/>
        </p:nvSpPr>
        <p:spPr>
          <a:xfrm>
            <a:off x="4937760" y="994711"/>
            <a:ext cx="387477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importing necessary modules</a:t>
            </a:r>
          </a:p>
        </p:txBody>
      </p:sp>
    </p:spTree>
    <p:extLst>
      <p:ext uri="{BB962C8B-B14F-4D97-AF65-F5344CB8AC3E}">
        <p14:creationId xmlns:p14="http://schemas.microsoft.com/office/powerpoint/2010/main" val="351686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5D7-CF92-444D-8337-B2A30443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at the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3C6DF-CE2A-4D4B-8A9A-A13B793080C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613" y="1017270"/>
            <a:ext cx="8944547" cy="3635064"/>
          </a:xfrm>
        </p:spPr>
        <p:txBody>
          <a:bodyPr/>
          <a:lstStyle/>
          <a:p>
            <a:r>
              <a:rPr lang="en-US" sz="1200" dirty="0">
                <a:solidFill>
                  <a:schemeClr val="accent1"/>
                </a:solidFill>
              </a:rPr>
              <a:t>from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gluoncv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>
                <a:solidFill>
                  <a:schemeClr val="accent1"/>
                </a:solidFill>
              </a:rPr>
              <a:t>import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model_zoo</a:t>
            </a:r>
            <a:r>
              <a:rPr lang="en-US" sz="1200" dirty="0">
                <a:solidFill>
                  <a:srgbClr val="414042"/>
                </a:solidFill>
              </a:rPr>
              <a:t>, data, </a:t>
            </a:r>
            <a:r>
              <a:rPr lang="en-US" sz="1200" dirty="0" err="1">
                <a:solidFill>
                  <a:srgbClr val="414042"/>
                </a:solidFill>
              </a:rPr>
              <a:t>utils</a:t>
            </a:r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>
                <a:solidFill>
                  <a:srgbClr val="414042"/>
                </a:solidFill>
              </a:rPr>
              <a:t>net = </a:t>
            </a:r>
            <a:r>
              <a:rPr lang="en-US" sz="1200" dirty="0" err="1">
                <a:solidFill>
                  <a:srgbClr val="414042"/>
                </a:solidFill>
              </a:rPr>
              <a:t>model_zoo.get_model</a:t>
            </a:r>
            <a:r>
              <a:rPr lang="en-US" sz="1200" dirty="0">
                <a:solidFill>
                  <a:srgbClr val="414042"/>
                </a:solidFill>
              </a:rPr>
              <a:t>(</a:t>
            </a:r>
            <a:r>
              <a:rPr lang="en-US" sz="1200" dirty="0">
                <a:solidFill>
                  <a:schemeClr val="accent4"/>
                </a:solidFill>
              </a:rPr>
              <a:t>'ssd_512_resnet50_v1_voc’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pretrained</a:t>
            </a:r>
            <a:r>
              <a:rPr lang="en-US" sz="1200" dirty="0">
                <a:solidFill>
                  <a:srgbClr val="414042"/>
                </a:solidFill>
              </a:rPr>
              <a:t>=</a:t>
            </a:r>
            <a:r>
              <a:rPr lang="en-US" sz="1200" dirty="0">
                <a:solidFill>
                  <a:schemeClr val="accent1"/>
                </a:solidFill>
              </a:rPr>
              <a:t>True</a:t>
            </a:r>
            <a:r>
              <a:rPr lang="en-US" sz="1200" dirty="0">
                <a:solidFill>
                  <a:srgbClr val="414042"/>
                </a:solidFill>
              </a:rPr>
              <a:t>)</a:t>
            </a:r>
            <a:br>
              <a:rPr lang="en-US" sz="1200" dirty="0">
                <a:solidFill>
                  <a:srgbClr val="414042"/>
                </a:solidFill>
              </a:rPr>
            </a:br>
            <a:endParaRPr lang="en-US" sz="1200" dirty="0">
              <a:solidFill>
                <a:srgbClr val="414042"/>
              </a:solidFill>
            </a:endParaRPr>
          </a:p>
          <a:p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x,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img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data.transforms.presets.ssd.load_test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('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street.jpg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', short=512)</a:t>
            </a:r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class_IDs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scores,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bounding_boxs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= net(x)</a:t>
            </a:r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utils.viz.plot_bbox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img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bounding_boxs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[0], scores[0],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class_IDs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[0],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class_names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net.classes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34ED6-8EAB-9A4A-9CAB-36A5E42B6249}"/>
              </a:ext>
            </a:extLst>
          </p:cNvPr>
          <p:cNvSpPr/>
          <p:nvPr/>
        </p:nvSpPr>
        <p:spPr>
          <a:xfrm>
            <a:off x="4937760" y="994711"/>
            <a:ext cx="387477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importing necessary 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E8B84-031D-A947-ABC9-2E9B2CA880BE}"/>
              </a:ext>
            </a:extLst>
          </p:cNvPr>
          <p:cNvSpPr/>
          <p:nvPr/>
        </p:nvSpPr>
        <p:spPr>
          <a:xfrm>
            <a:off x="4937760" y="1723829"/>
            <a:ext cx="387477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Loading pre-trained Object Detection Model</a:t>
            </a:r>
          </a:p>
        </p:txBody>
      </p:sp>
    </p:spTree>
    <p:extLst>
      <p:ext uri="{BB962C8B-B14F-4D97-AF65-F5344CB8AC3E}">
        <p14:creationId xmlns:p14="http://schemas.microsoft.com/office/powerpoint/2010/main" val="222239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5D7-CF92-444D-8337-B2A30443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at the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3C6DF-CE2A-4D4B-8A9A-A13B793080C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613" y="1017270"/>
            <a:ext cx="8944547" cy="3635064"/>
          </a:xfrm>
        </p:spPr>
        <p:txBody>
          <a:bodyPr/>
          <a:lstStyle/>
          <a:p>
            <a:r>
              <a:rPr lang="en-US" sz="1200" dirty="0">
                <a:solidFill>
                  <a:schemeClr val="accent1"/>
                </a:solidFill>
              </a:rPr>
              <a:t>from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gluoncv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>
                <a:solidFill>
                  <a:schemeClr val="accent1"/>
                </a:solidFill>
              </a:rPr>
              <a:t>import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model_zoo</a:t>
            </a:r>
            <a:r>
              <a:rPr lang="en-US" sz="1200" dirty="0">
                <a:solidFill>
                  <a:srgbClr val="414042"/>
                </a:solidFill>
              </a:rPr>
              <a:t>, data, </a:t>
            </a:r>
            <a:r>
              <a:rPr lang="en-US" sz="1200" dirty="0" err="1">
                <a:solidFill>
                  <a:srgbClr val="414042"/>
                </a:solidFill>
              </a:rPr>
              <a:t>utils</a:t>
            </a:r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>
                <a:solidFill>
                  <a:srgbClr val="414042"/>
                </a:solidFill>
              </a:rPr>
              <a:t>net = </a:t>
            </a:r>
            <a:r>
              <a:rPr lang="en-US" sz="1200" dirty="0" err="1">
                <a:solidFill>
                  <a:srgbClr val="414042"/>
                </a:solidFill>
              </a:rPr>
              <a:t>model_zoo.get_model</a:t>
            </a:r>
            <a:r>
              <a:rPr lang="en-US" sz="1200" dirty="0">
                <a:solidFill>
                  <a:srgbClr val="414042"/>
                </a:solidFill>
              </a:rPr>
              <a:t>(</a:t>
            </a:r>
            <a:r>
              <a:rPr lang="en-US" sz="1200" dirty="0">
                <a:solidFill>
                  <a:schemeClr val="accent4"/>
                </a:solidFill>
              </a:rPr>
              <a:t>'ssd_512_resnet50_v1_voc’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pretrained</a:t>
            </a:r>
            <a:r>
              <a:rPr lang="en-US" sz="1200" dirty="0">
                <a:solidFill>
                  <a:srgbClr val="414042"/>
                </a:solidFill>
              </a:rPr>
              <a:t>=</a:t>
            </a:r>
            <a:r>
              <a:rPr lang="en-US" sz="1200" dirty="0">
                <a:solidFill>
                  <a:schemeClr val="accent1"/>
                </a:solidFill>
              </a:rPr>
              <a:t>True</a:t>
            </a:r>
            <a:r>
              <a:rPr lang="en-US" sz="1200" dirty="0">
                <a:solidFill>
                  <a:srgbClr val="414042"/>
                </a:solidFill>
              </a:rPr>
              <a:t>)</a:t>
            </a:r>
            <a:br>
              <a:rPr lang="en-US" sz="1200" dirty="0">
                <a:solidFill>
                  <a:srgbClr val="414042"/>
                </a:solidFill>
              </a:rPr>
            </a:br>
            <a:endParaRPr lang="en-US" sz="1200" dirty="0">
              <a:solidFill>
                <a:srgbClr val="414042"/>
              </a:solidFill>
            </a:endParaRPr>
          </a:p>
          <a:p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>
                <a:solidFill>
                  <a:srgbClr val="414042"/>
                </a:solidFill>
              </a:rPr>
              <a:t>x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img</a:t>
            </a:r>
            <a:r>
              <a:rPr lang="en-US" sz="1200" dirty="0">
                <a:solidFill>
                  <a:srgbClr val="414042"/>
                </a:solidFill>
              </a:rPr>
              <a:t> = </a:t>
            </a:r>
            <a:r>
              <a:rPr lang="en-US" sz="1200" dirty="0" err="1">
                <a:solidFill>
                  <a:srgbClr val="414042"/>
                </a:solidFill>
              </a:rPr>
              <a:t>data.transforms.presets.ssd.load_test</a:t>
            </a:r>
            <a:r>
              <a:rPr lang="en-US" sz="1200" dirty="0">
                <a:solidFill>
                  <a:srgbClr val="414042"/>
                </a:solidFill>
              </a:rPr>
              <a:t>(</a:t>
            </a:r>
            <a:r>
              <a:rPr lang="en-US" sz="1200" dirty="0">
                <a:solidFill>
                  <a:schemeClr val="accent4"/>
                </a:solidFill>
              </a:rPr>
              <a:t>'</a:t>
            </a:r>
            <a:r>
              <a:rPr lang="en-US" sz="1200" dirty="0" err="1">
                <a:solidFill>
                  <a:schemeClr val="accent4"/>
                </a:solidFill>
              </a:rPr>
              <a:t>street.jpg</a:t>
            </a:r>
            <a:r>
              <a:rPr lang="en-US" sz="1200" dirty="0">
                <a:solidFill>
                  <a:schemeClr val="accent4"/>
                </a:solidFill>
              </a:rPr>
              <a:t>'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short</a:t>
            </a:r>
            <a:r>
              <a:rPr lang="en-US" sz="1200" dirty="0">
                <a:solidFill>
                  <a:srgbClr val="414042"/>
                </a:solidFill>
              </a:rPr>
              <a:t>=</a:t>
            </a:r>
            <a:r>
              <a:rPr lang="en-US" sz="1200" dirty="0">
                <a:solidFill>
                  <a:schemeClr val="accent3"/>
                </a:solidFill>
              </a:rPr>
              <a:t>512</a:t>
            </a:r>
            <a:r>
              <a:rPr lang="en-US" sz="1200" dirty="0">
                <a:solidFill>
                  <a:srgbClr val="414042"/>
                </a:solidFill>
              </a:rPr>
              <a:t>)</a:t>
            </a:r>
            <a:br>
              <a:rPr lang="en-US" sz="1200" dirty="0">
                <a:solidFill>
                  <a:srgbClr val="414042"/>
                </a:solidFill>
              </a:rPr>
            </a:br>
            <a:endParaRPr lang="en-US" sz="1200" dirty="0">
              <a:solidFill>
                <a:srgbClr val="414042"/>
              </a:solidFill>
            </a:endParaRPr>
          </a:p>
          <a:p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class_IDs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scores,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bounding_boxs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= net(x)</a:t>
            </a:r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utils.viz.plot_bbox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img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bounding_boxs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[0], scores[0],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class_IDs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[0],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class_names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net.classes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34ED6-8EAB-9A4A-9CAB-36A5E42B6249}"/>
              </a:ext>
            </a:extLst>
          </p:cNvPr>
          <p:cNvSpPr/>
          <p:nvPr/>
        </p:nvSpPr>
        <p:spPr>
          <a:xfrm>
            <a:off x="4937760" y="994711"/>
            <a:ext cx="387477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importing necessary 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E8B84-031D-A947-ABC9-2E9B2CA880BE}"/>
              </a:ext>
            </a:extLst>
          </p:cNvPr>
          <p:cNvSpPr/>
          <p:nvPr/>
        </p:nvSpPr>
        <p:spPr>
          <a:xfrm>
            <a:off x="4937760" y="1723829"/>
            <a:ext cx="387477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Loading pre-trained Object Detection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9B6294-9957-1D44-BA30-D5C63D780D81}"/>
              </a:ext>
            </a:extLst>
          </p:cNvPr>
          <p:cNvSpPr/>
          <p:nvPr/>
        </p:nvSpPr>
        <p:spPr>
          <a:xfrm>
            <a:off x="4937760" y="2594772"/>
            <a:ext cx="3874770" cy="479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Loading an image, and Transforming it to tensor by applying normalizations </a:t>
            </a:r>
          </a:p>
        </p:txBody>
      </p:sp>
    </p:spTree>
    <p:extLst>
      <p:ext uri="{BB962C8B-B14F-4D97-AF65-F5344CB8AC3E}">
        <p14:creationId xmlns:p14="http://schemas.microsoft.com/office/powerpoint/2010/main" val="242195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95DF-4AC0-A34E-A3B1-C2BC7BFE3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GluonCV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Transfer 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Preparation using </a:t>
            </a:r>
            <a:r>
              <a:rPr lang="en-US" dirty="0" err="1"/>
              <a:t>RecordIO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13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5D7-CF92-444D-8337-B2A30443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at the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3C6DF-CE2A-4D4B-8A9A-A13B793080C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613" y="1017270"/>
            <a:ext cx="8944547" cy="3635064"/>
          </a:xfrm>
        </p:spPr>
        <p:txBody>
          <a:bodyPr/>
          <a:lstStyle/>
          <a:p>
            <a:r>
              <a:rPr lang="en-US" sz="1200" dirty="0">
                <a:solidFill>
                  <a:schemeClr val="accent1"/>
                </a:solidFill>
              </a:rPr>
              <a:t>from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gluoncv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>
                <a:solidFill>
                  <a:schemeClr val="accent1"/>
                </a:solidFill>
              </a:rPr>
              <a:t>import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model_zoo</a:t>
            </a:r>
            <a:r>
              <a:rPr lang="en-US" sz="1200" dirty="0">
                <a:solidFill>
                  <a:srgbClr val="414042"/>
                </a:solidFill>
              </a:rPr>
              <a:t>, data, </a:t>
            </a:r>
            <a:r>
              <a:rPr lang="en-US" sz="1200" dirty="0" err="1">
                <a:solidFill>
                  <a:srgbClr val="414042"/>
                </a:solidFill>
              </a:rPr>
              <a:t>utils</a:t>
            </a:r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>
                <a:solidFill>
                  <a:srgbClr val="414042"/>
                </a:solidFill>
              </a:rPr>
              <a:t>net = </a:t>
            </a:r>
            <a:r>
              <a:rPr lang="en-US" sz="1200" dirty="0" err="1">
                <a:solidFill>
                  <a:srgbClr val="414042"/>
                </a:solidFill>
              </a:rPr>
              <a:t>model_zoo.get_model</a:t>
            </a:r>
            <a:r>
              <a:rPr lang="en-US" sz="1200" dirty="0">
                <a:solidFill>
                  <a:srgbClr val="414042"/>
                </a:solidFill>
              </a:rPr>
              <a:t>(</a:t>
            </a:r>
            <a:r>
              <a:rPr lang="en-US" sz="1200" dirty="0">
                <a:solidFill>
                  <a:schemeClr val="accent4"/>
                </a:solidFill>
              </a:rPr>
              <a:t>'ssd_512_resnet50_v1_voc’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pretrained</a:t>
            </a:r>
            <a:r>
              <a:rPr lang="en-US" sz="1200" dirty="0">
                <a:solidFill>
                  <a:srgbClr val="414042"/>
                </a:solidFill>
              </a:rPr>
              <a:t>=</a:t>
            </a:r>
            <a:r>
              <a:rPr lang="en-US" sz="1200" dirty="0">
                <a:solidFill>
                  <a:schemeClr val="accent1"/>
                </a:solidFill>
              </a:rPr>
              <a:t>True</a:t>
            </a:r>
            <a:r>
              <a:rPr lang="en-US" sz="1200" dirty="0">
                <a:solidFill>
                  <a:srgbClr val="414042"/>
                </a:solidFill>
              </a:rPr>
              <a:t>)</a:t>
            </a:r>
            <a:br>
              <a:rPr lang="en-US" sz="1200" dirty="0">
                <a:solidFill>
                  <a:srgbClr val="414042"/>
                </a:solidFill>
              </a:rPr>
            </a:br>
            <a:endParaRPr lang="en-US" sz="1200" dirty="0">
              <a:solidFill>
                <a:srgbClr val="414042"/>
              </a:solidFill>
            </a:endParaRPr>
          </a:p>
          <a:p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>
                <a:solidFill>
                  <a:srgbClr val="414042"/>
                </a:solidFill>
              </a:rPr>
              <a:t>x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img</a:t>
            </a:r>
            <a:r>
              <a:rPr lang="en-US" sz="1200" dirty="0">
                <a:solidFill>
                  <a:srgbClr val="414042"/>
                </a:solidFill>
              </a:rPr>
              <a:t> = </a:t>
            </a:r>
            <a:r>
              <a:rPr lang="en-US" sz="1200" dirty="0" err="1">
                <a:solidFill>
                  <a:srgbClr val="414042"/>
                </a:solidFill>
              </a:rPr>
              <a:t>data.transforms.presets.ssd.load_test</a:t>
            </a:r>
            <a:r>
              <a:rPr lang="en-US" sz="1200" dirty="0">
                <a:solidFill>
                  <a:srgbClr val="414042"/>
                </a:solidFill>
              </a:rPr>
              <a:t>(</a:t>
            </a:r>
            <a:r>
              <a:rPr lang="en-US" sz="1200" dirty="0">
                <a:solidFill>
                  <a:schemeClr val="accent4"/>
                </a:solidFill>
              </a:rPr>
              <a:t>'</a:t>
            </a:r>
            <a:r>
              <a:rPr lang="en-US" sz="1200" dirty="0" err="1">
                <a:solidFill>
                  <a:schemeClr val="accent4"/>
                </a:solidFill>
              </a:rPr>
              <a:t>street.jpg</a:t>
            </a:r>
            <a:r>
              <a:rPr lang="en-US" sz="1200" dirty="0">
                <a:solidFill>
                  <a:schemeClr val="accent4"/>
                </a:solidFill>
              </a:rPr>
              <a:t>'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short</a:t>
            </a:r>
            <a:r>
              <a:rPr lang="en-US" sz="1200" dirty="0">
                <a:solidFill>
                  <a:srgbClr val="414042"/>
                </a:solidFill>
              </a:rPr>
              <a:t>=</a:t>
            </a:r>
            <a:r>
              <a:rPr lang="en-US" sz="1200" dirty="0">
                <a:solidFill>
                  <a:schemeClr val="accent3"/>
                </a:solidFill>
              </a:rPr>
              <a:t>512</a:t>
            </a:r>
            <a:r>
              <a:rPr lang="en-US" sz="1200" dirty="0">
                <a:solidFill>
                  <a:srgbClr val="414042"/>
                </a:solidFill>
              </a:rPr>
              <a:t>)</a:t>
            </a:r>
            <a:br>
              <a:rPr lang="en-US" sz="1200" dirty="0">
                <a:solidFill>
                  <a:srgbClr val="414042"/>
                </a:solidFill>
              </a:rPr>
            </a:br>
            <a:endParaRPr lang="en-US" sz="1200" dirty="0">
              <a:solidFill>
                <a:srgbClr val="414042"/>
              </a:solidFill>
            </a:endParaRPr>
          </a:p>
          <a:p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 err="1">
                <a:solidFill>
                  <a:srgbClr val="414042"/>
                </a:solidFill>
              </a:rPr>
              <a:t>class_IDs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scores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bounding_boxs</a:t>
            </a:r>
            <a:r>
              <a:rPr lang="en-US" sz="1200" dirty="0">
                <a:solidFill>
                  <a:srgbClr val="414042"/>
                </a:solidFill>
              </a:rPr>
              <a:t> = net(x)</a:t>
            </a:r>
            <a:br>
              <a:rPr lang="en-US" sz="1200" dirty="0">
                <a:solidFill>
                  <a:srgbClr val="414042"/>
                </a:solidFill>
              </a:rPr>
            </a:br>
            <a:endParaRPr lang="en-US" sz="1200" dirty="0">
              <a:solidFill>
                <a:srgbClr val="414042"/>
              </a:solidFill>
            </a:endParaRPr>
          </a:p>
          <a:p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utils.viz.plot_bbox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img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bounding_boxs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[0], scores[0],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class_IDs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[0],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class_names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net.classes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34ED6-8EAB-9A4A-9CAB-36A5E42B6249}"/>
              </a:ext>
            </a:extLst>
          </p:cNvPr>
          <p:cNvSpPr/>
          <p:nvPr/>
        </p:nvSpPr>
        <p:spPr>
          <a:xfrm>
            <a:off x="4937760" y="994711"/>
            <a:ext cx="387477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importing necessary 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E8B84-031D-A947-ABC9-2E9B2CA880BE}"/>
              </a:ext>
            </a:extLst>
          </p:cNvPr>
          <p:cNvSpPr/>
          <p:nvPr/>
        </p:nvSpPr>
        <p:spPr>
          <a:xfrm>
            <a:off x="4937760" y="1723829"/>
            <a:ext cx="387477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Loading pre-trained Object Detection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9B6294-9957-1D44-BA30-D5C63D780D81}"/>
              </a:ext>
            </a:extLst>
          </p:cNvPr>
          <p:cNvSpPr/>
          <p:nvPr/>
        </p:nvSpPr>
        <p:spPr>
          <a:xfrm>
            <a:off x="4937760" y="2594772"/>
            <a:ext cx="3874770" cy="479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Loading an image, and Transforming it to tensor by applying normalizations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9B488-6529-9B45-85EB-6D1F643B4FA3}"/>
              </a:ext>
            </a:extLst>
          </p:cNvPr>
          <p:cNvSpPr/>
          <p:nvPr/>
        </p:nvSpPr>
        <p:spPr>
          <a:xfrm>
            <a:off x="4937760" y="3362764"/>
            <a:ext cx="3874770" cy="329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Inferencing on the image</a:t>
            </a:r>
          </a:p>
        </p:txBody>
      </p:sp>
    </p:spTree>
    <p:extLst>
      <p:ext uri="{BB962C8B-B14F-4D97-AF65-F5344CB8AC3E}">
        <p14:creationId xmlns:p14="http://schemas.microsoft.com/office/powerpoint/2010/main" val="1227443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5D7-CF92-444D-8337-B2A30443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at the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3C6DF-CE2A-4D4B-8A9A-A13B793080C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613" y="1017270"/>
            <a:ext cx="8944547" cy="3635064"/>
          </a:xfrm>
        </p:spPr>
        <p:txBody>
          <a:bodyPr/>
          <a:lstStyle/>
          <a:p>
            <a:r>
              <a:rPr lang="en-US" sz="1200" dirty="0">
                <a:solidFill>
                  <a:schemeClr val="accent1"/>
                </a:solidFill>
              </a:rPr>
              <a:t>from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gluoncv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>
                <a:solidFill>
                  <a:schemeClr val="accent1"/>
                </a:solidFill>
              </a:rPr>
              <a:t>import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model_zoo</a:t>
            </a:r>
            <a:r>
              <a:rPr lang="en-US" sz="1200" dirty="0">
                <a:solidFill>
                  <a:srgbClr val="414042"/>
                </a:solidFill>
              </a:rPr>
              <a:t>, data, </a:t>
            </a:r>
            <a:r>
              <a:rPr lang="en-US" sz="1200" dirty="0" err="1">
                <a:solidFill>
                  <a:srgbClr val="414042"/>
                </a:solidFill>
              </a:rPr>
              <a:t>utils</a:t>
            </a:r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>
                <a:solidFill>
                  <a:srgbClr val="414042"/>
                </a:solidFill>
              </a:rPr>
              <a:t>net = </a:t>
            </a:r>
            <a:r>
              <a:rPr lang="en-US" sz="1200" dirty="0" err="1">
                <a:solidFill>
                  <a:srgbClr val="414042"/>
                </a:solidFill>
              </a:rPr>
              <a:t>model_zoo.get_model</a:t>
            </a:r>
            <a:r>
              <a:rPr lang="en-US" sz="1200" dirty="0">
                <a:solidFill>
                  <a:srgbClr val="414042"/>
                </a:solidFill>
              </a:rPr>
              <a:t>(</a:t>
            </a:r>
            <a:r>
              <a:rPr lang="en-US" sz="1200" dirty="0">
                <a:solidFill>
                  <a:schemeClr val="accent4"/>
                </a:solidFill>
              </a:rPr>
              <a:t>'ssd_512_resnet50_v1_voc’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pretrained</a:t>
            </a:r>
            <a:r>
              <a:rPr lang="en-US" sz="1200" dirty="0">
                <a:solidFill>
                  <a:srgbClr val="414042"/>
                </a:solidFill>
              </a:rPr>
              <a:t>=</a:t>
            </a:r>
            <a:r>
              <a:rPr lang="en-US" sz="1200" dirty="0">
                <a:solidFill>
                  <a:schemeClr val="accent1"/>
                </a:solidFill>
              </a:rPr>
              <a:t>True</a:t>
            </a:r>
            <a:r>
              <a:rPr lang="en-US" sz="1200" dirty="0">
                <a:solidFill>
                  <a:srgbClr val="414042"/>
                </a:solidFill>
              </a:rPr>
              <a:t>)</a:t>
            </a:r>
            <a:br>
              <a:rPr lang="en-US" sz="1200" dirty="0">
                <a:solidFill>
                  <a:srgbClr val="414042"/>
                </a:solidFill>
              </a:rPr>
            </a:br>
            <a:endParaRPr lang="en-US" sz="1200" dirty="0">
              <a:solidFill>
                <a:srgbClr val="414042"/>
              </a:solidFill>
            </a:endParaRPr>
          </a:p>
          <a:p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>
                <a:solidFill>
                  <a:srgbClr val="414042"/>
                </a:solidFill>
              </a:rPr>
              <a:t>x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img</a:t>
            </a:r>
            <a:r>
              <a:rPr lang="en-US" sz="1200" dirty="0">
                <a:solidFill>
                  <a:srgbClr val="414042"/>
                </a:solidFill>
              </a:rPr>
              <a:t> = </a:t>
            </a:r>
            <a:r>
              <a:rPr lang="en-US" sz="1200" dirty="0" err="1">
                <a:solidFill>
                  <a:srgbClr val="414042"/>
                </a:solidFill>
              </a:rPr>
              <a:t>data.transforms.presets.ssd.load_test</a:t>
            </a:r>
            <a:r>
              <a:rPr lang="en-US" sz="1200" dirty="0">
                <a:solidFill>
                  <a:srgbClr val="414042"/>
                </a:solidFill>
              </a:rPr>
              <a:t>(</a:t>
            </a:r>
            <a:r>
              <a:rPr lang="en-US" sz="1200" dirty="0">
                <a:solidFill>
                  <a:schemeClr val="accent4"/>
                </a:solidFill>
              </a:rPr>
              <a:t>'</a:t>
            </a:r>
            <a:r>
              <a:rPr lang="en-US" sz="1200" dirty="0" err="1">
                <a:solidFill>
                  <a:schemeClr val="accent4"/>
                </a:solidFill>
              </a:rPr>
              <a:t>street.jpg</a:t>
            </a:r>
            <a:r>
              <a:rPr lang="en-US" sz="1200" dirty="0">
                <a:solidFill>
                  <a:schemeClr val="accent4"/>
                </a:solidFill>
              </a:rPr>
              <a:t>'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short</a:t>
            </a:r>
            <a:r>
              <a:rPr lang="en-US" sz="1200" dirty="0">
                <a:solidFill>
                  <a:srgbClr val="414042"/>
                </a:solidFill>
              </a:rPr>
              <a:t>=</a:t>
            </a:r>
            <a:r>
              <a:rPr lang="en-US" sz="1200" dirty="0">
                <a:solidFill>
                  <a:schemeClr val="accent3"/>
                </a:solidFill>
              </a:rPr>
              <a:t>512</a:t>
            </a:r>
            <a:r>
              <a:rPr lang="en-US" sz="1200" dirty="0">
                <a:solidFill>
                  <a:srgbClr val="414042"/>
                </a:solidFill>
              </a:rPr>
              <a:t>)</a:t>
            </a:r>
            <a:br>
              <a:rPr lang="en-US" sz="1200" dirty="0">
                <a:solidFill>
                  <a:srgbClr val="414042"/>
                </a:solidFill>
              </a:rPr>
            </a:br>
            <a:endParaRPr lang="en-US" sz="1200" dirty="0">
              <a:solidFill>
                <a:srgbClr val="414042"/>
              </a:solidFill>
            </a:endParaRPr>
          </a:p>
          <a:p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 err="1">
                <a:solidFill>
                  <a:srgbClr val="414042"/>
                </a:solidFill>
              </a:rPr>
              <a:t>class_IDs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scores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bounding_boxs</a:t>
            </a:r>
            <a:r>
              <a:rPr lang="en-US" sz="1200" dirty="0">
                <a:solidFill>
                  <a:srgbClr val="414042"/>
                </a:solidFill>
              </a:rPr>
              <a:t> = net(x)</a:t>
            </a:r>
            <a:br>
              <a:rPr lang="en-US" sz="1200" dirty="0">
                <a:solidFill>
                  <a:srgbClr val="414042"/>
                </a:solidFill>
              </a:rPr>
            </a:br>
            <a:endParaRPr lang="en-US" sz="1200" dirty="0">
              <a:solidFill>
                <a:srgbClr val="414042"/>
              </a:solidFill>
            </a:endParaRPr>
          </a:p>
          <a:p>
            <a:endParaRPr lang="en-US" sz="1200" dirty="0">
              <a:solidFill>
                <a:srgbClr val="414042"/>
              </a:solidFill>
            </a:endParaRPr>
          </a:p>
          <a:p>
            <a:br>
              <a:rPr lang="en-US" sz="1200" dirty="0">
                <a:solidFill>
                  <a:srgbClr val="414042"/>
                </a:solidFill>
              </a:rPr>
            </a:br>
            <a:r>
              <a:rPr lang="en-US" sz="1200" dirty="0" err="1">
                <a:solidFill>
                  <a:srgbClr val="414042"/>
                </a:solidFill>
              </a:rPr>
              <a:t>utils.viz.plot_bbox</a:t>
            </a:r>
            <a:r>
              <a:rPr lang="en-US" sz="1200" dirty="0">
                <a:solidFill>
                  <a:srgbClr val="414042"/>
                </a:solidFill>
              </a:rPr>
              <a:t>(</a:t>
            </a:r>
            <a:r>
              <a:rPr lang="en-US" sz="1200" dirty="0" err="1">
                <a:solidFill>
                  <a:srgbClr val="414042"/>
                </a:solidFill>
              </a:rPr>
              <a:t>img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bounding_boxs</a:t>
            </a:r>
            <a:r>
              <a:rPr lang="en-US" sz="1200" dirty="0">
                <a:solidFill>
                  <a:srgbClr val="414042"/>
                </a:solidFill>
              </a:rPr>
              <a:t>[</a:t>
            </a:r>
            <a:r>
              <a:rPr lang="en-US" sz="1200" dirty="0">
                <a:solidFill>
                  <a:schemeClr val="accent3"/>
                </a:solidFill>
              </a:rPr>
              <a:t>0</a:t>
            </a:r>
            <a:r>
              <a:rPr lang="en-US" sz="1200" dirty="0">
                <a:solidFill>
                  <a:srgbClr val="414042"/>
                </a:solidFill>
              </a:rPr>
              <a:t>]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scores[</a:t>
            </a:r>
            <a:r>
              <a:rPr lang="en-US" sz="1200" dirty="0">
                <a:solidFill>
                  <a:schemeClr val="accent3"/>
                </a:solidFill>
              </a:rPr>
              <a:t>0</a:t>
            </a:r>
            <a:r>
              <a:rPr lang="en-US" sz="1200" dirty="0">
                <a:solidFill>
                  <a:srgbClr val="414042"/>
                </a:solidFill>
              </a:rPr>
              <a:t>]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414042"/>
                </a:solidFill>
              </a:rPr>
              <a:t>class_IDs</a:t>
            </a:r>
            <a:r>
              <a:rPr lang="en-US" sz="1200" dirty="0">
                <a:solidFill>
                  <a:srgbClr val="414042"/>
                </a:solidFill>
              </a:rPr>
              <a:t>[</a:t>
            </a:r>
            <a:r>
              <a:rPr lang="en-US" sz="1200" dirty="0">
                <a:solidFill>
                  <a:schemeClr val="accent3"/>
                </a:solidFill>
              </a:rPr>
              <a:t>0</a:t>
            </a:r>
            <a:r>
              <a:rPr lang="en-US" sz="1200" dirty="0">
                <a:solidFill>
                  <a:srgbClr val="414042"/>
                </a:solidFill>
              </a:rPr>
              <a:t>]</a:t>
            </a:r>
            <a:r>
              <a:rPr lang="en-US" sz="1200" dirty="0">
                <a:solidFill>
                  <a:schemeClr val="accent1"/>
                </a:solidFill>
              </a:rPr>
              <a:t>,</a:t>
            </a:r>
            <a:r>
              <a:rPr lang="en-US" sz="1200" dirty="0">
                <a:solidFill>
                  <a:srgbClr val="414042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class_names</a:t>
            </a:r>
            <a:r>
              <a:rPr lang="en-US" sz="1200" dirty="0">
                <a:solidFill>
                  <a:srgbClr val="414042"/>
                </a:solidFill>
              </a:rPr>
              <a:t>=</a:t>
            </a:r>
            <a:r>
              <a:rPr lang="en-US" sz="1200" dirty="0" err="1">
                <a:solidFill>
                  <a:srgbClr val="414042"/>
                </a:solidFill>
              </a:rPr>
              <a:t>net.classes</a:t>
            </a:r>
            <a:r>
              <a:rPr lang="en-US" sz="1200" dirty="0">
                <a:solidFill>
                  <a:srgbClr val="414042"/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A34ED6-8EAB-9A4A-9CAB-36A5E42B6249}"/>
              </a:ext>
            </a:extLst>
          </p:cNvPr>
          <p:cNvSpPr/>
          <p:nvPr/>
        </p:nvSpPr>
        <p:spPr>
          <a:xfrm>
            <a:off x="4937760" y="994711"/>
            <a:ext cx="387477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importing necessary 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E8B84-031D-A947-ABC9-2E9B2CA880BE}"/>
              </a:ext>
            </a:extLst>
          </p:cNvPr>
          <p:cNvSpPr/>
          <p:nvPr/>
        </p:nvSpPr>
        <p:spPr>
          <a:xfrm>
            <a:off x="4937760" y="1723829"/>
            <a:ext cx="387477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Loading pre-trained Object Detection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9B6294-9957-1D44-BA30-D5C63D780D81}"/>
              </a:ext>
            </a:extLst>
          </p:cNvPr>
          <p:cNvSpPr/>
          <p:nvPr/>
        </p:nvSpPr>
        <p:spPr>
          <a:xfrm>
            <a:off x="4937760" y="2594772"/>
            <a:ext cx="3874770" cy="479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Loading an image, and Transforming it to tensor by applying normalizations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9B488-6529-9B45-85EB-6D1F643B4FA3}"/>
              </a:ext>
            </a:extLst>
          </p:cNvPr>
          <p:cNvSpPr/>
          <p:nvPr/>
        </p:nvSpPr>
        <p:spPr>
          <a:xfrm>
            <a:off x="4937760" y="3362764"/>
            <a:ext cx="3874770" cy="329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Inferencing on the 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1900E-5C5E-3247-BC4F-D201C4F30DEF}"/>
              </a:ext>
            </a:extLst>
          </p:cNvPr>
          <p:cNvSpPr/>
          <p:nvPr/>
        </p:nvSpPr>
        <p:spPr>
          <a:xfrm>
            <a:off x="4964430" y="4178104"/>
            <a:ext cx="3874770" cy="329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Visualizing the result with bounding box</a:t>
            </a:r>
          </a:p>
        </p:txBody>
      </p:sp>
    </p:spTree>
    <p:extLst>
      <p:ext uri="{BB962C8B-B14F-4D97-AF65-F5344CB8AC3E}">
        <p14:creationId xmlns:p14="http://schemas.microsoft.com/office/powerpoint/2010/main" val="1832557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423BC-3845-9B49-87C5-9A252C70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load a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1AC90-484E-E94B-8C22-ABD8DC39F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Loading a model </a:t>
            </a:r>
            <a:r>
              <a:rPr lang="en-US" dirty="0">
                <a:hlinkClick r:id="rId2"/>
              </a:rPr>
              <a:t>by name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800" dirty="0">
                <a:solidFill>
                  <a:srgbClr val="3366FF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gluoncv.model_zoo.get_model</a:t>
            </a:r>
            <a:endParaRPr lang="en-US" sz="1800" dirty="0">
              <a:solidFill>
                <a:srgbClr val="3366FF"/>
              </a:solidFill>
              <a:latin typeface="Lucida Console" panose="020B0609040504020204" pitchFamily="49" charset="0"/>
            </a:endParaRPr>
          </a:p>
          <a:p>
            <a:r>
              <a:rPr lang="en-US" sz="1800" dirty="0">
                <a:solidFill>
                  <a:srgbClr val="3366FF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gluoncv.model_zoo.get</a:t>
            </a:r>
            <a:r>
              <a:rPr lang="en-US" sz="1800" dirty="0">
                <a:solidFill>
                  <a:srgbClr val="3366FF"/>
                </a:solidFill>
                <a:latin typeface="Lucida Console" panose="020B0609040504020204" pitchFamily="49" charset="0"/>
              </a:rPr>
              <a:t>_[model name]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Loading a model directly from </a:t>
            </a:r>
            <a:r>
              <a:rPr lang="en-US" dirty="0">
                <a:hlinkClick r:id="rId3"/>
              </a:rPr>
              <a:t>Gluon Model Zoo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800" dirty="0">
                <a:solidFill>
                  <a:srgbClr val="3366FF"/>
                </a:solidFill>
                <a:latin typeface="Lucida Console" panose="020B0609040504020204" pitchFamily="49" charset="0"/>
              </a:rPr>
              <a:t>	from </a:t>
            </a:r>
            <a:r>
              <a:rPr lang="en-US" sz="18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mxnet.gluon.model_zoo</a:t>
            </a:r>
            <a:r>
              <a:rPr lang="en-US" sz="1800" dirty="0">
                <a:solidFill>
                  <a:srgbClr val="3366FF"/>
                </a:solidFill>
                <a:latin typeface="Lucida Console" panose="020B0609040504020204" pitchFamily="49" charset="0"/>
              </a:rPr>
              <a:t> import vision</a:t>
            </a:r>
          </a:p>
          <a:p>
            <a:r>
              <a:rPr lang="en-US" sz="1800" dirty="0">
                <a:solidFill>
                  <a:srgbClr val="3366FF"/>
                </a:solidFill>
                <a:latin typeface="Lucida Console" panose="020B0609040504020204" pitchFamily="49" charset="0"/>
              </a:rPr>
              <a:t>	resnet18 = vision.resnet18_v1()</a:t>
            </a:r>
          </a:p>
        </p:txBody>
      </p:sp>
    </p:spTree>
    <p:extLst>
      <p:ext uri="{BB962C8B-B14F-4D97-AF65-F5344CB8AC3E}">
        <p14:creationId xmlns:p14="http://schemas.microsoft.com/office/powerpoint/2010/main" val="87635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463E-8098-F747-9212-934498A1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load images for inference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B045E3-AD92-7540-A905-DA591ED8A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" t="1890" r="933" b="1474"/>
          <a:stretch/>
        </p:blipFill>
        <p:spPr>
          <a:xfrm>
            <a:off x="418126" y="2012632"/>
            <a:ext cx="1733632" cy="1085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574BE6-6FB7-794B-8066-F3811E142F1D}"/>
              </a:ext>
            </a:extLst>
          </p:cNvPr>
          <p:cNvSpPr/>
          <p:nvPr/>
        </p:nvSpPr>
        <p:spPr>
          <a:xfrm>
            <a:off x="418126" y="3215640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(548,882,3)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01C57-F94E-5846-B972-BB7A94C1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20" y="1907857"/>
            <a:ext cx="1277895" cy="1295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89BA53-8272-A545-86AB-F4F4B38C407E}"/>
              </a:ext>
            </a:extLst>
          </p:cNvPr>
          <p:cNvSpPr/>
          <p:nvPr/>
        </p:nvSpPr>
        <p:spPr>
          <a:xfrm>
            <a:off x="3137651" y="3215640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(3,32,32)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3BBA26-A53A-724B-8527-ABB37FD9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47" y="1907857"/>
            <a:ext cx="1277895" cy="1295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FBB5FE-E980-944A-967C-8ACDA27D8248}"/>
              </a:ext>
            </a:extLst>
          </p:cNvPr>
          <p:cNvSpPr/>
          <p:nvPr/>
        </p:nvSpPr>
        <p:spPr>
          <a:xfrm>
            <a:off x="5597778" y="3215640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(1,3,32,32)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AA6EC-72B4-2B4A-A0C0-75A6F0E0F5FE}"/>
              </a:ext>
            </a:extLst>
          </p:cNvPr>
          <p:cNvSpPr/>
          <p:nvPr/>
        </p:nvSpPr>
        <p:spPr>
          <a:xfrm>
            <a:off x="579605" y="930412"/>
            <a:ext cx="1410673" cy="48071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plan-</a:t>
            </a:r>
            <a:r>
              <a:rPr lang="en-US" sz="1400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draw.jpg</a:t>
            </a:r>
            <a:endParaRPr lang="en-US" sz="1400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052CFA-32C6-C047-B883-6A939A9980F7}"/>
              </a:ext>
            </a:extLst>
          </p:cNvPr>
          <p:cNvCxnSpPr>
            <a:cxnSpLocks/>
          </p:cNvCxnSpPr>
          <p:nvPr/>
        </p:nvCxnSpPr>
        <p:spPr>
          <a:xfrm>
            <a:off x="2151758" y="2555557"/>
            <a:ext cx="12137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A3ED45-3B6C-0E40-83F7-87651655F15B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643415" y="2555557"/>
            <a:ext cx="11822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86ED9-5178-A940-9476-69DB94DAEDD9}"/>
              </a:ext>
            </a:extLst>
          </p:cNvPr>
          <p:cNvSpPr/>
          <p:nvPr/>
        </p:nvSpPr>
        <p:spPr>
          <a:xfrm>
            <a:off x="2151758" y="2188368"/>
            <a:ext cx="11822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366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11157B-C3C5-AC43-AD47-C890D7780CEF}"/>
              </a:ext>
            </a:extLst>
          </p:cNvPr>
          <p:cNvSpPr/>
          <p:nvPr/>
        </p:nvSpPr>
        <p:spPr>
          <a:xfrm>
            <a:off x="4643415" y="2210729"/>
            <a:ext cx="11822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366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DIMENSION</a:t>
            </a:r>
          </a:p>
          <a:p>
            <a:pPr algn="ctr"/>
            <a:r>
              <a:rPr lang="en-US" sz="1000" b="1" dirty="0">
                <a:solidFill>
                  <a:srgbClr val="3366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EXPANSION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064008-3909-CC46-B3B7-36BC9E3809BC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1284942" y="1411128"/>
            <a:ext cx="0" cy="601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CCB15D5-998A-184F-A5F1-3196971ADC26}"/>
              </a:ext>
            </a:extLst>
          </p:cNvPr>
          <p:cNvSpPr/>
          <p:nvPr/>
        </p:nvSpPr>
        <p:spPr>
          <a:xfrm>
            <a:off x="1123462" y="1570672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366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 FILE READ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A40142-BB81-E84C-AA79-C52CFAC0C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05" t="12065" r="31100" b="4197"/>
          <a:stretch/>
        </p:blipFill>
        <p:spPr>
          <a:xfrm>
            <a:off x="7944915" y="2210729"/>
            <a:ext cx="849101" cy="68965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25D9FE-B020-0F4E-9C14-D56601FCBC93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>
            <a:off x="7103542" y="2555557"/>
            <a:ext cx="841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73CB518-A29D-4043-83E5-2C17668FAB3F}"/>
              </a:ext>
            </a:extLst>
          </p:cNvPr>
          <p:cNvSpPr/>
          <p:nvPr/>
        </p:nvSpPr>
        <p:spPr>
          <a:xfrm>
            <a:off x="6643322" y="2188368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F9B0DB-EF49-C049-857C-0EAF774E9F4D}"/>
              </a:ext>
            </a:extLst>
          </p:cNvPr>
          <p:cNvSpPr/>
          <p:nvPr/>
        </p:nvSpPr>
        <p:spPr>
          <a:xfrm>
            <a:off x="7818120" y="3784311"/>
            <a:ext cx="1102690" cy="48071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AIRPLAN (99%)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0C07F3-01B2-344E-A3D3-F799F7F60503}"/>
              </a:ext>
            </a:extLst>
          </p:cNvPr>
          <p:cNvCxnSpPr>
            <a:cxnSpLocks/>
          </p:cNvCxnSpPr>
          <p:nvPr/>
        </p:nvCxnSpPr>
        <p:spPr>
          <a:xfrm flipH="1">
            <a:off x="8369465" y="2900385"/>
            <a:ext cx="1" cy="883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Line Callout 2 (Border and Accent Bar) 40">
            <a:extLst>
              <a:ext uri="{FF2B5EF4-FFF2-40B4-BE49-F238E27FC236}">
                <a16:creationId xmlns:a16="http://schemas.microsoft.com/office/drawing/2014/main" id="{E9B9722F-A57C-9A4D-A8A7-34DE6C80BC13}"/>
              </a:ext>
            </a:extLst>
          </p:cNvPr>
          <p:cNvSpPr/>
          <p:nvPr/>
        </p:nvSpPr>
        <p:spPr>
          <a:xfrm>
            <a:off x="2742874" y="865585"/>
            <a:ext cx="3025345" cy="450532"/>
          </a:xfrm>
          <a:prstGeom prst="accentBorderCallout2">
            <a:avLst>
              <a:gd name="adj1" fmla="val 21287"/>
              <a:gd name="adj2" fmla="val -2666"/>
              <a:gd name="adj3" fmla="val 21287"/>
              <a:gd name="adj4" fmla="val -11378"/>
              <a:gd name="adj5" fmla="val 160704"/>
              <a:gd name="adj6" fmla="val -19842"/>
            </a:avLst>
          </a:prstGeom>
          <a:noFill/>
          <a:ln>
            <a:solidFill>
              <a:srgbClr val="41404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img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image.</a:t>
            </a:r>
            <a:r>
              <a:rPr lang="en-US" sz="1200" i="1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imread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im_fname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2" name="Line Callout 2 (Border and Accent Bar) 41">
            <a:extLst>
              <a:ext uri="{FF2B5EF4-FFF2-40B4-BE49-F238E27FC236}">
                <a16:creationId xmlns:a16="http://schemas.microsoft.com/office/drawing/2014/main" id="{04DFC52E-E92E-454B-A3F6-E2FA97B71325}"/>
              </a:ext>
            </a:extLst>
          </p:cNvPr>
          <p:cNvSpPr/>
          <p:nvPr/>
        </p:nvSpPr>
        <p:spPr>
          <a:xfrm>
            <a:off x="3479234" y="3725762"/>
            <a:ext cx="4103063" cy="917139"/>
          </a:xfrm>
          <a:prstGeom prst="accentBorderCallout2">
            <a:avLst>
              <a:gd name="adj1" fmla="val 21287"/>
              <a:gd name="adj2" fmla="val -2666"/>
              <a:gd name="adj3" fmla="val 21287"/>
              <a:gd name="adj4" fmla="val -11378"/>
              <a:gd name="adj5" fmla="val -137810"/>
              <a:gd name="adj6" fmla="val -22596"/>
            </a:avLst>
          </a:prstGeom>
          <a:noFill/>
          <a:ln>
            <a:solidFill>
              <a:srgbClr val="41404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transform_fn</a:t>
            </a:r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 = </a:t>
            </a:r>
            <a:r>
              <a:rPr lang="en-US" sz="8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transforms.Compose</a:t>
            </a:r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([</a:t>
            </a:r>
          </a:p>
          <a:p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transforms.</a:t>
            </a:r>
            <a:r>
              <a:rPr lang="en-US" sz="800" i="1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Resize</a:t>
            </a:r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(32),</a:t>
            </a:r>
          </a:p>
          <a:p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transforms.</a:t>
            </a:r>
            <a:r>
              <a:rPr lang="en-US" sz="800" i="1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CenterCrop</a:t>
            </a:r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(32),</a:t>
            </a:r>
          </a:p>
          <a:p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transforms.</a:t>
            </a:r>
            <a:r>
              <a:rPr lang="en-US" sz="800" i="1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ToTensor</a:t>
            </a:r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(),</a:t>
            </a:r>
          </a:p>
          <a:p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transforms.</a:t>
            </a:r>
            <a:r>
              <a:rPr lang="en-US" sz="800" u="sng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Normalize</a:t>
            </a:r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	[0.4914, 0.4822, 0.4465], [0.2023, 0.1994, 0.2010])</a:t>
            </a:r>
          </a:p>
          <a:p>
            <a:r>
              <a:rPr lang="en-US" sz="800" dirty="0">
                <a:solidFill>
                  <a:srgbClr val="414042"/>
                </a:solidFill>
                <a:latin typeface="Lucida Console" panose="020B0609040504020204" pitchFamily="49" charset="0"/>
              </a:rPr>
              <a:t>])</a:t>
            </a:r>
          </a:p>
        </p:txBody>
      </p:sp>
      <p:sp>
        <p:nvSpPr>
          <p:cNvPr id="43" name="Line Callout 2 (Border and Accent Bar) 42">
            <a:extLst>
              <a:ext uri="{FF2B5EF4-FFF2-40B4-BE49-F238E27FC236}">
                <a16:creationId xmlns:a16="http://schemas.microsoft.com/office/drawing/2014/main" id="{76F94662-59D5-F24E-A6AF-2A104AC21F69}"/>
              </a:ext>
            </a:extLst>
          </p:cNvPr>
          <p:cNvSpPr/>
          <p:nvPr/>
        </p:nvSpPr>
        <p:spPr>
          <a:xfrm>
            <a:off x="6370578" y="1111388"/>
            <a:ext cx="2423438" cy="450532"/>
          </a:xfrm>
          <a:prstGeom prst="accentBorderCallout2">
            <a:avLst>
              <a:gd name="adj1" fmla="val 21287"/>
              <a:gd name="adj2" fmla="val -2666"/>
              <a:gd name="adj3" fmla="val 21287"/>
              <a:gd name="adj4" fmla="val -11378"/>
              <a:gd name="adj5" fmla="val 226666"/>
              <a:gd name="adj6" fmla="val -43896"/>
            </a:avLst>
          </a:prstGeom>
          <a:noFill/>
          <a:ln>
            <a:solidFill>
              <a:srgbClr val="41404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img.</a:t>
            </a:r>
            <a:r>
              <a:rPr lang="en-US" sz="1200" i="1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expand_dims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(axis=0)</a:t>
            </a:r>
          </a:p>
        </p:txBody>
      </p:sp>
    </p:spTree>
    <p:extLst>
      <p:ext uri="{BB962C8B-B14F-4D97-AF65-F5344CB8AC3E}">
        <p14:creationId xmlns:p14="http://schemas.microsoft.com/office/powerpoint/2010/main" val="363789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463E-8098-F747-9212-934498A1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load images for inference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B045E3-AD92-7540-A905-DA591ED8A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" t="1890" r="933" b="1474"/>
          <a:stretch/>
        </p:blipFill>
        <p:spPr>
          <a:xfrm>
            <a:off x="418126" y="2012632"/>
            <a:ext cx="1733632" cy="1085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574BE6-6FB7-794B-8066-F3811E142F1D}"/>
              </a:ext>
            </a:extLst>
          </p:cNvPr>
          <p:cNvSpPr/>
          <p:nvPr/>
        </p:nvSpPr>
        <p:spPr>
          <a:xfrm>
            <a:off x="418126" y="3215640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(548,882,3)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01C57-F94E-5846-B972-BB7A94C1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20" y="1907857"/>
            <a:ext cx="1277895" cy="1295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89BA53-8272-A545-86AB-F4F4B38C407E}"/>
              </a:ext>
            </a:extLst>
          </p:cNvPr>
          <p:cNvSpPr/>
          <p:nvPr/>
        </p:nvSpPr>
        <p:spPr>
          <a:xfrm>
            <a:off x="3137651" y="3215640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(3,32,32)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3BBA26-A53A-724B-8527-ABB37FD9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47" y="1907857"/>
            <a:ext cx="1277895" cy="1295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FBB5FE-E980-944A-967C-8ACDA27D8248}"/>
              </a:ext>
            </a:extLst>
          </p:cNvPr>
          <p:cNvSpPr/>
          <p:nvPr/>
        </p:nvSpPr>
        <p:spPr>
          <a:xfrm>
            <a:off x="5597778" y="3215640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(1,3,32,32)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AA6EC-72B4-2B4A-A0C0-75A6F0E0F5FE}"/>
              </a:ext>
            </a:extLst>
          </p:cNvPr>
          <p:cNvSpPr/>
          <p:nvPr/>
        </p:nvSpPr>
        <p:spPr>
          <a:xfrm>
            <a:off x="579605" y="930412"/>
            <a:ext cx="1410673" cy="48071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plan-</a:t>
            </a:r>
            <a:r>
              <a:rPr lang="en-US" sz="1400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draw.jpg</a:t>
            </a:r>
            <a:endParaRPr lang="en-US" sz="1400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052CFA-32C6-C047-B883-6A939A9980F7}"/>
              </a:ext>
            </a:extLst>
          </p:cNvPr>
          <p:cNvCxnSpPr>
            <a:cxnSpLocks/>
          </p:cNvCxnSpPr>
          <p:nvPr/>
        </p:nvCxnSpPr>
        <p:spPr>
          <a:xfrm>
            <a:off x="2151758" y="2555557"/>
            <a:ext cx="12137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A3ED45-3B6C-0E40-83F7-87651655F15B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643415" y="2555557"/>
            <a:ext cx="11822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86ED9-5178-A940-9476-69DB94DAEDD9}"/>
              </a:ext>
            </a:extLst>
          </p:cNvPr>
          <p:cNvSpPr/>
          <p:nvPr/>
        </p:nvSpPr>
        <p:spPr>
          <a:xfrm>
            <a:off x="2151758" y="2188368"/>
            <a:ext cx="11822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366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11157B-C3C5-AC43-AD47-C890D7780CEF}"/>
              </a:ext>
            </a:extLst>
          </p:cNvPr>
          <p:cNvSpPr/>
          <p:nvPr/>
        </p:nvSpPr>
        <p:spPr>
          <a:xfrm>
            <a:off x="4643415" y="2210729"/>
            <a:ext cx="11822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366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DIMENSION</a:t>
            </a:r>
          </a:p>
          <a:p>
            <a:pPr algn="ctr"/>
            <a:r>
              <a:rPr lang="en-US" sz="1000" b="1" dirty="0">
                <a:solidFill>
                  <a:srgbClr val="3366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EXPANSION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064008-3909-CC46-B3B7-36BC9E3809BC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1284942" y="1411128"/>
            <a:ext cx="0" cy="601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CCB15D5-998A-184F-A5F1-3196971ADC26}"/>
              </a:ext>
            </a:extLst>
          </p:cNvPr>
          <p:cNvSpPr/>
          <p:nvPr/>
        </p:nvSpPr>
        <p:spPr>
          <a:xfrm>
            <a:off x="1123462" y="1570672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366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 FILE READ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A40142-BB81-E84C-AA79-C52CFAC0C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05" t="12065" r="31100" b="4197"/>
          <a:stretch/>
        </p:blipFill>
        <p:spPr>
          <a:xfrm>
            <a:off x="7944915" y="2210729"/>
            <a:ext cx="849101" cy="68965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25D9FE-B020-0F4E-9C14-D56601FCBC93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>
            <a:off x="7103542" y="2555557"/>
            <a:ext cx="841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73CB518-A29D-4043-83E5-2C17668FAB3F}"/>
              </a:ext>
            </a:extLst>
          </p:cNvPr>
          <p:cNvSpPr/>
          <p:nvPr/>
        </p:nvSpPr>
        <p:spPr>
          <a:xfrm>
            <a:off x="6643322" y="2188368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F9B0DB-EF49-C049-857C-0EAF774E9F4D}"/>
              </a:ext>
            </a:extLst>
          </p:cNvPr>
          <p:cNvSpPr/>
          <p:nvPr/>
        </p:nvSpPr>
        <p:spPr>
          <a:xfrm>
            <a:off x="7818120" y="3784311"/>
            <a:ext cx="1102690" cy="48071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AIRPLAN (99%)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0C07F3-01B2-344E-A3D3-F799F7F60503}"/>
              </a:ext>
            </a:extLst>
          </p:cNvPr>
          <p:cNvCxnSpPr>
            <a:cxnSpLocks/>
          </p:cNvCxnSpPr>
          <p:nvPr/>
        </p:nvCxnSpPr>
        <p:spPr>
          <a:xfrm flipH="1">
            <a:off x="8369465" y="2900385"/>
            <a:ext cx="1" cy="883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6121CFE-169D-5E4C-91FB-63E474389DE7}"/>
              </a:ext>
            </a:extLst>
          </p:cNvPr>
          <p:cNvSpPr/>
          <p:nvPr/>
        </p:nvSpPr>
        <p:spPr>
          <a:xfrm>
            <a:off x="1473199" y="3225945"/>
            <a:ext cx="288000" cy="288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2EF383-22C2-224E-838C-1EEE37A089F8}"/>
              </a:ext>
            </a:extLst>
          </p:cNvPr>
          <p:cNvSpPr/>
          <p:nvPr/>
        </p:nvSpPr>
        <p:spPr>
          <a:xfrm>
            <a:off x="3619236" y="3225945"/>
            <a:ext cx="288000" cy="288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9FE614-C4B9-3D47-82C4-9D79C5C52EC6}"/>
              </a:ext>
            </a:extLst>
          </p:cNvPr>
          <p:cNvSpPr/>
          <p:nvPr/>
        </p:nvSpPr>
        <p:spPr>
          <a:xfrm>
            <a:off x="5993206" y="3225945"/>
            <a:ext cx="288000" cy="288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7945FA-567E-DB49-ABE5-A349133571E5}"/>
              </a:ext>
            </a:extLst>
          </p:cNvPr>
          <p:cNvSpPr/>
          <p:nvPr/>
        </p:nvSpPr>
        <p:spPr>
          <a:xfrm>
            <a:off x="5825647" y="3657600"/>
            <a:ext cx="1386683" cy="3670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batch size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DB930B-4A81-7D43-B149-CC525BB0F070}"/>
              </a:ext>
            </a:extLst>
          </p:cNvPr>
          <p:cNvSpPr/>
          <p:nvPr/>
        </p:nvSpPr>
        <p:spPr>
          <a:xfrm>
            <a:off x="1741540" y="3667422"/>
            <a:ext cx="2034198" cy="3670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Channel First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FD270A0-0436-4D4A-82A5-7198345B45EC}"/>
              </a:ext>
            </a:extLst>
          </p:cNvPr>
          <p:cNvCxnSpPr>
            <a:cxnSpLocks/>
            <a:stCxn id="3" idx="4"/>
            <a:endCxn id="25" idx="4"/>
          </p:cNvCxnSpPr>
          <p:nvPr/>
        </p:nvCxnSpPr>
        <p:spPr>
          <a:xfrm rot="16200000" flipH="1">
            <a:off x="2690217" y="2440926"/>
            <a:ext cx="12700" cy="2146037"/>
          </a:xfrm>
          <a:prstGeom prst="bentConnector3">
            <a:avLst>
              <a:gd name="adj1" fmla="val 441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50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006F-AAB4-0141-96BA-D52CFF0A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Inference on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E3F7-23C2-A346-B3F6-E614047C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sz="1600" dirty="0">
                <a:latin typeface="Lucida Console" panose="020B0609040504020204" pitchFamily="49" charset="0"/>
              </a:rPr>
              <a:t>!</a:t>
            </a:r>
            <a:r>
              <a:rPr lang="en-US" sz="1600" dirty="0" err="1">
                <a:latin typeface="Lucida Console" panose="020B0609040504020204" pitchFamily="49" charset="0"/>
              </a:rPr>
              <a:t>wget</a:t>
            </a:r>
            <a:r>
              <a:rPr lang="en-US" sz="1600" dirty="0">
                <a:latin typeface="Lucida Console" panose="020B0609040504020204" pitchFamily="49" charset="0"/>
              </a:rPr>
              <a:t> https://gluon-</a:t>
            </a:r>
            <a:r>
              <a:rPr lang="en-US" sz="1600" dirty="0" err="1">
                <a:latin typeface="Lucida Console" panose="020B0609040504020204" pitchFamily="49" charset="0"/>
              </a:rPr>
              <a:t>cv.mxnet.io</a:t>
            </a:r>
            <a:r>
              <a:rPr lang="en-US" sz="1600" dirty="0">
                <a:latin typeface="Lucida Console" panose="020B0609040504020204" pitchFamily="49" charset="0"/>
              </a:rPr>
              <a:t>/_downloads/demo_cifar10.ipynb</a:t>
            </a:r>
          </a:p>
        </p:txBody>
      </p:sp>
    </p:spTree>
    <p:extLst>
      <p:ext uri="{BB962C8B-B14F-4D97-AF65-F5344CB8AC3E}">
        <p14:creationId xmlns:p14="http://schemas.microsoft.com/office/powerpoint/2010/main" val="282756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5AF-D2F7-1F45-BA05-6A48618BA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8" y="114936"/>
            <a:ext cx="8487171" cy="545741"/>
          </a:xfrm>
        </p:spPr>
        <p:txBody>
          <a:bodyPr/>
          <a:lstStyle/>
          <a:p>
            <a:r>
              <a:rPr lang="en-US" dirty="0"/>
              <a:t>You have your own image dataset for classification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07F09-E4B7-FE41-859A-C31E3751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MINC (Materials in Context Database) by Cornell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MINC-2500 with 23 classes and 2500 images</a:t>
            </a:r>
          </a:p>
        </p:txBody>
      </p:sp>
      <p:pic>
        <p:nvPicPr>
          <p:cNvPr id="11266" name="Picture 2" descr="image-minc">
            <a:extLst>
              <a:ext uri="{FF2B5EF4-FFF2-40B4-BE49-F238E27FC236}">
                <a16:creationId xmlns:a16="http://schemas.microsoft.com/office/drawing/2014/main" id="{D0CFA146-BFCD-D749-8032-9A081063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99" y="1858526"/>
            <a:ext cx="6666348" cy="270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313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463E-8098-F747-9212-934498A1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load Training Data using </a:t>
            </a:r>
            <a:r>
              <a:rPr lang="en-US" dirty="0" err="1">
                <a:latin typeface="Lucida Console" panose="020B0609040504020204" pitchFamily="49" charset="0"/>
              </a:rPr>
              <a:t>DataLoader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32853-8E76-624B-97B0-452E49AD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948690"/>
            <a:ext cx="1761556" cy="1238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DEEEF-E11B-E949-A249-869B2BDD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9" y="2299724"/>
            <a:ext cx="1751330" cy="1399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80B0EF-CAC2-1B4B-844C-E020023FE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51" y="3196900"/>
            <a:ext cx="1839496" cy="1278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BCB9D7-9860-9B43-850B-C5D0AEB1FAD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47236" y="1415181"/>
            <a:ext cx="1080000" cy="108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2E2045E-C7A2-BD4F-A32F-26DB8FE56A64}"/>
              </a:ext>
            </a:extLst>
          </p:cNvPr>
          <p:cNvSpPr/>
          <p:nvPr/>
        </p:nvSpPr>
        <p:spPr>
          <a:xfrm>
            <a:off x="2520420" y="2641069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  * (362,362,3)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971CC9-5E05-BE45-B736-8A350EE60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3492" y="1321451"/>
            <a:ext cx="1273144" cy="12674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A09746E-6689-5B42-BC95-4E99D667A6CE}"/>
              </a:ext>
            </a:extLst>
          </p:cNvPr>
          <p:cNvSpPr/>
          <p:nvPr/>
        </p:nvSpPr>
        <p:spPr>
          <a:xfrm>
            <a:off x="4363248" y="2641069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(N, 3, 224, 224)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064428-F3FA-AC45-B50C-7D28D3907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891" y="1321451"/>
            <a:ext cx="1273144" cy="126746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5C38230-7A7F-A947-8492-7E33064A3893}"/>
              </a:ext>
            </a:extLst>
          </p:cNvPr>
          <p:cNvSpPr/>
          <p:nvPr/>
        </p:nvSpPr>
        <p:spPr>
          <a:xfrm>
            <a:off x="6302647" y="2641069"/>
            <a:ext cx="1733632" cy="3086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(B, 3, 224, 224)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9A7C1E-89FA-9842-B291-8662A9F5ADBB}"/>
              </a:ext>
            </a:extLst>
          </p:cNvPr>
          <p:cNvSpPr/>
          <p:nvPr/>
        </p:nvSpPr>
        <p:spPr>
          <a:xfrm>
            <a:off x="2640582" y="981096"/>
            <a:ext cx="1410673" cy="2354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BB854A-B741-3449-A78D-E8F9EC925895}"/>
              </a:ext>
            </a:extLst>
          </p:cNvPr>
          <p:cNvSpPr/>
          <p:nvPr/>
        </p:nvSpPr>
        <p:spPr>
          <a:xfrm>
            <a:off x="4524727" y="981095"/>
            <a:ext cx="1410673" cy="2354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DataLoader</a:t>
            </a:r>
            <a:endParaRPr lang="en-US" sz="1400" dirty="0">
              <a:solidFill>
                <a:srgbClr val="41404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522663-1366-3744-B9A2-E783C3493942}"/>
              </a:ext>
            </a:extLst>
          </p:cNvPr>
          <p:cNvSpPr/>
          <p:nvPr/>
        </p:nvSpPr>
        <p:spPr>
          <a:xfrm>
            <a:off x="6464126" y="981095"/>
            <a:ext cx="1410673" cy="2354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Mini-Batch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1A64FB-0DB8-E947-8063-687D04B7B00A}"/>
              </a:ext>
            </a:extLst>
          </p:cNvPr>
          <p:cNvCxnSpPr>
            <a:stCxn id="16" idx="3"/>
            <a:endCxn id="28" idx="1"/>
          </p:cNvCxnSpPr>
          <p:nvPr/>
        </p:nvCxnSpPr>
        <p:spPr>
          <a:xfrm>
            <a:off x="3927236" y="1955181"/>
            <a:ext cx="6662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Line Callout 2 (Border and Accent Bar) 37">
            <a:extLst>
              <a:ext uri="{FF2B5EF4-FFF2-40B4-BE49-F238E27FC236}">
                <a16:creationId xmlns:a16="http://schemas.microsoft.com/office/drawing/2014/main" id="{D944EA19-2E35-6B4C-A2F5-0A6AC7823064}"/>
              </a:ext>
            </a:extLst>
          </p:cNvPr>
          <p:cNvSpPr/>
          <p:nvPr/>
        </p:nvSpPr>
        <p:spPr>
          <a:xfrm>
            <a:off x="3663641" y="3095568"/>
            <a:ext cx="5366059" cy="1693602"/>
          </a:xfrm>
          <a:prstGeom prst="accentBorderCallout2">
            <a:avLst>
              <a:gd name="adj1" fmla="val 21287"/>
              <a:gd name="adj2" fmla="val -2666"/>
              <a:gd name="adj3" fmla="val 21287"/>
              <a:gd name="adj4" fmla="val -11378"/>
              <a:gd name="adj5" fmla="val -59517"/>
              <a:gd name="adj6" fmla="val 10799"/>
            </a:avLst>
          </a:prstGeom>
          <a:solidFill>
            <a:srgbClr val="414042"/>
          </a:solidFill>
          <a:ln>
            <a:solidFill>
              <a:srgbClr val="41404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transform_train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= 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transforms.Compose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([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transforms.RandomResizedCrop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(224)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transforms.RandomFlipLeftRight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()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transforms.RandomColorJitter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800" dirty="0">
                <a:solidFill>
                  <a:schemeClr val="accent5"/>
                </a:solidFill>
                <a:latin typeface="Lucida Console" panose="020B0609040504020204" pitchFamily="49" charset="0"/>
              </a:rPr>
              <a:t>brightness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jitter_param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chemeClr val="accent5"/>
                </a:solidFill>
                <a:latin typeface="Lucida Console" panose="020B0609040504020204" pitchFamily="49" charset="0"/>
              </a:rPr>
              <a:t>contrast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jitter_param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                          </a:t>
            </a:r>
            <a:r>
              <a:rPr lang="en-US" sz="800" dirty="0">
                <a:solidFill>
                  <a:schemeClr val="accent5"/>
                </a:solidFill>
                <a:latin typeface="Lucida Console" panose="020B0609040504020204" pitchFamily="49" charset="0"/>
              </a:rPr>
              <a:t>saturation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jitter_param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transforms.RandomLighting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lighting_param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transforms.ToTensor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()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transforms.Normalize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([</a:t>
            </a:r>
            <a:r>
              <a:rPr lang="en-US" sz="800" dirty="0">
                <a:solidFill>
                  <a:schemeClr val="accent2"/>
                </a:solidFill>
                <a:latin typeface="Lucida Console" panose="020B0609040504020204" pitchFamily="49" charset="0"/>
              </a:rPr>
              <a:t>0.485, 0.456, 0.406], [0.229, 0.224, 0.225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])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])</a:t>
            </a:r>
          </a:p>
          <a:p>
            <a:endParaRPr lang="en-US" sz="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train_data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= 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gluon.data.DataLoader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gluon.data.vision.ImageFolderDataset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train_path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).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transform_first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transform_train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batch_size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batch_size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,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chemeClr val="accent5"/>
                </a:solidFill>
                <a:latin typeface="Lucida Console" panose="020B0609040504020204" pitchFamily="49" charset="0"/>
              </a:rPr>
              <a:t>shuffle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>
                <a:solidFill>
                  <a:schemeClr val="accent1"/>
                </a:solidFill>
                <a:latin typeface="Lucida Console" panose="020B0609040504020204" pitchFamily="49" charset="0"/>
              </a:rPr>
              <a:t>True,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num_workers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num_workers</a:t>
            </a:r>
            <a:r>
              <a:rPr lang="en-US" sz="800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04D656-2F2B-FE4B-B95E-44E5DD68C55A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5866636" y="1955181"/>
            <a:ext cx="6662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30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006F-AAB4-0141-96BA-D52CFF0A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2: Image Dataset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E3F7-23C2-A346-B3F6-E614047C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sz="1400" dirty="0">
                <a:latin typeface="Lucida Console" panose="020B0609040504020204" pitchFamily="49" charset="0"/>
              </a:rPr>
              <a:t>!</a:t>
            </a:r>
            <a:r>
              <a:rPr lang="en-US" sz="1400" dirty="0" err="1">
                <a:latin typeface="Lucida Console" panose="020B0609040504020204" pitchFamily="49" charset="0"/>
              </a:rPr>
              <a:t>wget</a:t>
            </a:r>
            <a:r>
              <a:rPr lang="en-US" sz="1400" dirty="0">
                <a:latin typeface="Lucida Console" panose="020B0609040504020204" pitchFamily="49" charset="0"/>
              </a:rPr>
              <a:t> https://gluon-cv.mxnet.io/_downloads/transfer_learning_minc.ipynb</a:t>
            </a:r>
          </a:p>
          <a:p>
            <a:pPr algn="ctr"/>
            <a:endParaRPr lang="en-US" sz="1400" dirty="0">
              <a:latin typeface="Lucida Console" panose="020B0609040504020204" pitchFamily="49" charset="0"/>
            </a:endParaRPr>
          </a:p>
          <a:p>
            <a:pPr algn="ctr"/>
            <a:r>
              <a:rPr lang="en-US" sz="1400" b="1" dirty="0">
                <a:solidFill>
                  <a:srgbClr val="C00000"/>
                </a:solidFill>
                <a:latin typeface="Lucida Console" panose="020B0609040504020204" pitchFamily="49" charset="0"/>
              </a:rPr>
              <a:t>If you don’t have a GPU, set </a:t>
            </a:r>
            <a:r>
              <a:rPr lang="en-US" sz="14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num_gpus</a:t>
            </a:r>
            <a:r>
              <a:rPr lang="ko-KR" altLang="en-US" sz="1400" b="1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  <a:latin typeface="Lucida Console" panose="020B0609040504020204" pitchFamily="49" charset="0"/>
              </a:rPr>
              <a:t>from 1 </a:t>
            </a:r>
            <a:r>
              <a:rPr lang="en-US" sz="1400" b="1" dirty="0">
                <a:solidFill>
                  <a:srgbClr val="C00000"/>
                </a:solidFill>
                <a:latin typeface="Lucida Console" panose="020B0609040504020204" pitchFamily="49" charset="0"/>
              </a:rPr>
              <a:t>to 0</a:t>
            </a:r>
          </a:p>
          <a:p>
            <a:pPr algn="ctr"/>
            <a:r>
              <a:rPr lang="en-US" sz="1400" b="1" dirty="0">
                <a:solidFill>
                  <a:srgbClr val="C00000"/>
                </a:solidFill>
                <a:latin typeface="Lucida Console" panose="020B0609040504020204" pitchFamily="49" charset="0"/>
              </a:rPr>
              <a:t>Set </a:t>
            </a:r>
            <a:r>
              <a:rPr lang="en-US" sz="1400" b="1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batch_size</a:t>
            </a:r>
            <a:r>
              <a:rPr lang="en-US" sz="1400" b="1" dirty="0">
                <a:solidFill>
                  <a:srgbClr val="C00000"/>
                </a:solidFill>
                <a:latin typeface="Lucida Console" panose="020B0609040504020204" pitchFamily="49" charset="0"/>
              </a:rPr>
              <a:t> = 32</a:t>
            </a:r>
          </a:p>
          <a:p>
            <a:pPr algn="ctr"/>
            <a:endParaRPr lang="en-US" sz="1400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pPr algn="ctr"/>
            <a:r>
              <a:rPr lang="en-US" sz="1400" dirty="0">
                <a:latin typeface="Lucida Console" panose="020B0609040504020204" pitchFamily="49" charset="0"/>
              </a:rPr>
              <a:t>Finish up through  ”</a:t>
            </a:r>
            <a:r>
              <a:rPr lang="en-US" sz="1400" b="1" dirty="0">
                <a:latin typeface="Lucida Console" panose="020B0609040504020204" pitchFamily="49" charset="0"/>
              </a:rPr>
              <a:t>Data Augmentation</a:t>
            </a:r>
            <a:r>
              <a:rPr lang="en-US" sz="1400" dirty="0">
                <a:latin typeface="Lucida Console" panose="020B0609040504020204" pitchFamily="49" charset="0"/>
              </a:rPr>
              <a:t>” cell</a:t>
            </a:r>
          </a:p>
          <a:p>
            <a:pPr algn="ctr"/>
            <a:r>
              <a:rPr lang="en-US" sz="1400" dirty="0">
                <a:latin typeface="Lucida Console" panose="020B0609040504020204" pitchFamily="49" charset="0"/>
              </a:rPr>
              <a:t>Take a look at directories and files under </a:t>
            </a:r>
            <a:r>
              <a:rPr lang="en-US" sz="1400" i="1" dirty="0">
                <a:latin typeface="Lucida Console" panose="020B0609040504020204" pitchFamily="49" charset="0"/>
              </a:rPr>
              <a:t>./minc-2500-tiny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8979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006F-AAB4-0141-96BA-D52CFF0A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E3F7-23C2-A346-B3F6-E614047C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sz="1800" dirty="0">
                <a:latin typeface="Lucida Console" panose="020B0609040504020204" pitchFamily="49" charset="0"/>
              </a:rPr>
              <a:t>Why are Train Transform and Test Transform different?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73DBD-87CF-5640-B874-B581B6B8F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17"/>
          <a:stretch/>
        </p:blipFill>
        <p:spPr>
          <a:xfrm>
            <a:off x="2766060" y="485217"/>
            <a:ext cx="5962318" cy="187678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1F731-8C0B-334F-B1A5-D2FCFFE63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41"/>
          <a:stretch/>
        </p:blipFill>
        <p:spPr>
          <a:xfrm>
            <a:off x="723338" y="3280409"/>
            <a:ext cx="5962318" cy="9813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33E8F4-8834-6543-9B76-64D4E934FBAF}"/>
              </a:ext>
            </a:extLst>
          </p:cNvPr>
          <p:cNvSpPr/>
          <p:nvPr/>
        </p:nvSpPr>
        <p:spPr>
          <a:xfrm>
            <a:off x="3518807" y="889907"/>
            <a:ext cx="432707" cy="21227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1B4D0-179D-F244-A73E-8E5E52A84637}"/>
              </a:ext>
            </a:extLst>
          </p:cNvPr>
          <p:cNvSpPr/>
          <p:nvPr/>
        </p:nvSpPr>
        <p:spPr>
          <a:xfrm>
            <a:off x="1440963" y="3280409"/>
            <a:ext cx="432707" cy="21227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1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Problems </a:t>
            </a:r>
            <a:r>
              <a:rPr lang="en-US" sz="2000" dirty="0"/>
              <a:t>(NOT ALL)</a:t>
            </a:r>
          </a:p>
        </p:txBody>
      </p:sp>
      <p:pic>
        <p:nvPicPr>
          <p:cNvPr id="19458" name="Picture 2" descr="omputer-vision-tas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9" y="1351723"/>
            <a:ext cx="8414957" cy="278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5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3FD2-04B3-B84E-BE65-16CF517E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</a:t>
            </a:r>
            <a:r>
              <a:rPr lang="en-US" sz="2000" dirty="0"/>
              <a:t>for training on small set of data</a:t>
            </a:r>
            <a:br>
              <a:rPr lang="en-US" sz="2000" dirty="0"/>
            </a:b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medium.com</a:t>
            </a:r>
            <a:r>
              <a:rPr lang="en-US" sz="1400" dirty="0">
                <a:hlinkClick r:id="rId2"/>
              </a:rPr>
              <a:t>/nanonets/how-to-use-deep-learning-when-you-have-limited-data-part-2-data-augmentation-c26971dc8ced</a:t>
            </a:r>
            <a:endParaRPr lang="en-US" sz="1400" dirty="0"/>
          </a:p>
        </p:txBody>
      </p:sp>
      <p:pic>
        <p:nvPicPr>
          <p:cNvPr id="1026" name="Picture 2" descr="https://cdn-images-1.medium.com/max/1600/1*C8hNiOqur4OJyEZmC7OnzQ.png">
            <a:extLst>
              <a:ext uri="{FF2B5EF4-FFF2-40B4-BE49-F238E27FC236}">
                <a16:creationId xmlns:a16="http://schemas.microsoft.com/office/drawing/2014/main" id="{EE55B75B-F10F-3B45-85BF-05F1DAA5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0" y="1431268"/>
            <a:ext cx="5701722" cy="289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46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3FD2-04B3-B84E-BE65-16CF517E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</a:t>
            </a:r>
            <a:r>
              <a:rPr lang="en-US" sz="2000" dirty="0"/>
              <a:t>for training on small set of data</a:t>
            </a:r>
            <a:br>
              <a:rPr lang="en-US" sz="2000" dirty="0"/>
            </a:b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medium.com</a:t>
            </a:r>
            <a:r>
              <a:rPr lang="en-US" sz="1400" dirty="0">
                <a:hlinkClick r:id="rId2"/>
              </a:rPr>
              <a:t>/nanonets/how-to-use-deep-learning-when-you-have-limited-data-part-2-data-augmentation-c26971dc8ced</a:t>
            </a:r>
            <a:endParaRPr lang="en-US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BAF807-E834-4B4B-9618-D832CA88E944}"/>
              </a:ext>
            </a:extLst>
          </p:cNvPr>
          <p:cNvGrpSpPr/>
          <p:nvPr/>
        </p:nvGrpSpPr>
        <p:grpSpPr>
          <a:xfrm>
            <a:off x="1158580" y="1262761"/>
            <a:ext cx="2455935" cy="1042972"/>
            <a:chOff x="1158580" y="1262761"/>
            <a:chExt cx="2455935" cy="1042972"/>
          </a:xfrm>
        </p:grpSpPr>
        <p:pic>
          <p:nvPicPr>
            <p:cNvPr id="1028" name="Picture 4" descr="https://cdn-images-1.medium.com/max/1600/1*-beH1nNqlm_Wj-0PcWUKTw.jpeg">
              <a:extLst>
                <a:ext uri="{FF2B5EF4-FFF2-40B4-BE49-F238E27FC236}">
                  <a16:creationId xmlns:a16="http://schemas.microsoft.com/office/drawing/2014/main" id="{3D9F2EAC-3704-E94B-BDEE-F8DC2CBF3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580" y="1498173"/>
              <a:ext cx="2455935" cy="807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2721F3-4719-464C-841D-9DF6630FD255}"/>
                </a:ext>
              </a:extLst>
            </p:cNvPr>
            <p:cNvSpPr/>
            <p:nvPr/>
          </p:nvSpPr>
          <p:spPr>
            <a:xfrm>
              <a:off x="1158580" y="1262761"/>
              <a:ext cx="1410673" cy="23541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Flip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26B9606-4951-C047-A188-2026DABC1F16}"/>
              </a:ext>
            </a:extLst>
          </p:cNvPr>
          <p:cNvGrpSpPr/>
          <p:nvPr/>
        </p:nvGrpSpPr>
        <p:grpSpPr>
          <a:xfrm>
            <a:off x="4248237" y="1592466"/>
            <a:ext cx="3727270" cy="1148035"/>
            <a:chOff x="4491124" y="1399584"/>
            <a:chExt cx="3727270" cy="1148035"/>
          </a:xfrm>
        </p:grpSpPr>
        <p:pic>
          <p:nvPicPr>
            <p:cNvPr id="1030" name="Picture 6" descr="https://cdn-images-1.medium.com/max/1600/1*i_F6aNKj3yggkcNXQxYA4A.jpeg">
              <a:extLst>
                <a:ext uri="{FF2B5EF4-FFF2-40B4-BE49-F238E27FC236}">
                  <a16:creationId xmlns:a16="http://schemas.microsoft.com/office/drawing/2014/main" id="{37DE4AF1-7C2D-E847-AEA6-FBE3A3906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124" y="1633273"/>
              <a:ext cx="3727270" cy="9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BAE96A-983A-9340-9DF1-CBB129EDF437}"/>
                </a:ext>
              </a:extLst>
            </p:cNvPr>
            <p:cNvSpPr/>
            <p:nvPr/>
          </p:nvSpPr>
          <p:spPr>
            <a:xfrm>
              <a:off x="4491124" y="1399584"/>
              <a:ext cx="1410673" cy="23541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Rotation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8FD16A-622B-6042-92A2-7DFA06C0870D}"/>
              </a:ext>
            </a:extLst>
          </p:cNvPr>
          <p:cNvGrpSpPr/>
          <p:nvPr/>
        </p:nvGrpSpPr>
        <p:grpSpPr>
          <a:xfrm>
            <a:off x="1158580" y="3441089"/>
            <a:ext cx="2413497" cy="1029950"/>
            <a:chOff x="1158580" y="3441089"/>
            <a:chExt cx="2413497" cy="1029950"/>
          </a:xfrm>
        </p:grpSpPr>
        <p:pic>
          <p:nvPicPr>
            <p:cNvPr id="1032" name="Picture 8" descr="https://cdn-images-1.medium.com/max/1600/1*INLTn7GWM-m69GUwFzPOaQ.jpeg">
              <a:extLst>
                <a:ext uri="{FF2B5EF4-FFF2-40B4-BE49-F238E27FC236}">
                  <a16:creationId xmlns:a16="http://schemas.microsoft.com/office/drawing/2014/main" id="{15A6189C-1141-2E44-8205-74AE541B0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580" y="3678691"/>
              <a:ext cx="2413497" cy="79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2B2209-E9B2-8844-8EFF-DE6E1F773131}"/>
                </a:ext>
              </a:extLst>
            </p:cNvPr>
            <p:cNvSpPr/>
            <p:nvPr/>
          </p:nvSpPr>
          <p:spPr>
            <a:xfrm>
              <a:off x="1158580" y="3441089"/>
              <a:ext cx="1410673" cy="23541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Scale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47E19-5DD2-8E46-81DD-3C6441EB667E}"/>
              </a:ext>
            </a:extLst>
          </p:cNvPr>
          <p:cNvGrpSpPr/>
          <p:nvPr/>
        </p:nvGrpSpPr>
        <p:grpSpPr>
          <a:xfrm>
            <a:off x="1158580" y="2360227"/>
            <a:ext cx="2389013" cy="1026368"/>
            <a:chOff x="1158580" y="2297014"/>
            <a:chExt cx="2389013" cy="1026368"/>
          </a:xfrm>
        </p:grpSpPr>
        <p:pic>
          <p:nvPicPr>
            <p:cNvPr id="1034" name="Picture 10" descr="https://cdn-images-1.medium.com/max/1600/1*ypuimiaLtg_9KaQwltrxJQ.jpeg">
              <a:extLst>
                <a:ext uri="{FF2B5EF4-FFF2-40B4-BE49-F238E27FC236}">
                  <a16:creationId xmlns:a16="http://schemas.microsoft.com/office/drawing/2014/main" id="{328FD445-3351-D241-A2C3-C1CD2CC65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580" y="2541146"/>
              <a:ext cx="2389013" cy="78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0432B0-C554-6140-8025-C0BF566C434F}"/>
                </a:ext>
              </a:extLst>
            </p:cNvPr>
            <p:cNvSpPr/>
            <p:nvPr/>
          </p:nvSpPr>
          <p:spPr>
            <a:xfrm>
              <a:off x="1158580" y="2297014"/>
              <a:ext cx="1410673" cy="23541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Crop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D3746-7E75-1740-98D7-B92336E42A1B}"/>
              </a:ext>
            </a:extLst>
          </p:cNvPr>
          <p:cNvGrpSpPr/>
          <p:nvPr/>
        </p:nvGrpSpPr>
        <p:grpSpPr>
          <a:xfrm>
            <a:off x="4248237" y="3236248"/>
            <a:ext cx="2389017" cy="1017648"/>
            <a:chOff x="4491124" y="3043366"/>
            <a:chExt cx="2389017" cy="1017648"/>
          </a:xfrm>
        </p:grpSpPr>
        <p:pic>
          <p:nvPicPr>
            <p:cNvPr id="2050" name="Picture 2" descr="https://cdn-images-1.medium.com/max/1600/1*cx24OpSNOwgg7ULUHKiGnA.png">
              <a:extLst>
                <a:ext uri="{FF2B5EF4-FFF2-40B4-BE49-F238E27FC236}">
                  <a16:creationId xmlns:a16="http://schemas.microsoft.com/office/drawing/2014/main" id="{9F726536-E7BF-1A49-B6F1-545370A2A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124" y="3278777"/>
              <a:ext cx="2389017" cy="78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7F4B9-3B1A-FF4E-A19E-FDD68DC57211}"/>
                </a:ext>
              </a:extLst>
            </p:cNvPr>
            <p:cNvSpPr/>
            <p:nvPr/>
          </p:nvSpPr>
          <p:spPr>
            <a:xfrm>
              <a:off x="4491124" y="3043366"/>
              <a:ext cx="1410673" cy="23541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41404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Gaussian 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013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760B-5A07-7343-B8BE-184651B2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Augmentation API in Gluon</a:t>
            </a:r>
            <a:b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https://mxnet.incubator.apache.org/api/python/gluon/data.html</a:t>
            </a:r>
            <a:b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</a:t>
            </a: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mxnet.incubator.apache.org</a:t>
            </a: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/tutorials/gluon/</a:t>
            </a: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data_augmentation.html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CFE719-7EE6-2F40-B6EE-03500EF62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629664"/>
              </p:ext>
            </p:extLst>
          </p:nvPr>
        </p:nvGraphicFramePr>
        <p:xfrm>
          <a:off x="336789" y="1166821"/>
          <a:ext cx="8407162" cy="347116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292112">
                  <a:extLst>
                    <a:ext uri="{9D8B030D-6E8A-4147-A177-3AD203B41FA5}">
                      <a16:colId xmlns:a16="http://schemas.microsoft.com/office/drawing/2014/main" val="2784220416"/>
                    </a:ext>
                  </a:extLst>
                </a:gridCol>
                <a:gridCol w="6115050">
                  <a:extLst>
                    <a:ext uri="{9D8B030D-6E8A-4147-A177-3AD203B41FA5}">
                      <a16:colId xmlns:a16="http://schemas.microsoft.com/office/drawing/2014/main" val="521885361"/>
                    </a:ext>
                  </a:extLst>
                </a:gridCol>
              </a:tblGrid>
              <a:tr h="27032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4" tooltip="mxnet.gluon.data.vision.transforms.RandomResizedCrop"/>
                        </a:rPr>
                        <a:t>RandomResizedCrop</a:t>
                      </a:r>
                      <a:endParaRPr lang="en-US" sz="12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Crop the input image with random scale and aspect ratio.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3367296602"/>
                  </a:ext>
                </a:extLst>
              </a:tr>
              <a:tr h="386177">
                <a:tc>
                  <a:txBody>
                    <a:bodyPr/>
                    <a:lstStyle/>
                    <a:p>
                      <a:r>
                        <a:rPr lang="en-US" sz="120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5" tooltip="mxnet.gluon.data.vision.transforms.CenterCrop"/>
                        </a:rPr>
                        <a:t>CenterCrop</a:t>
                      </a:r>
                      <a:endParaRPr lang="en-US" sz="120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Crops the image </a:t>
                      </a:r>
                      <a:r>
                        <a:rPr lang="en-US" sz="12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src</a:t>
                      </a:r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to the given size by trimming on all four sides and preserving the center of the image.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399697423"/>
                  </a:ext>
                </a:extLst>
              </a:tr>
              <a:tr h="27032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6" tooltip="mxnet.gluon.data.vision.transforms.RandomFlipLeftRight"/>
                        </a:rPr>
                        <a:t>RandomFlipLeftRight</a:t>
                      </a:r>
                      <a:endParaRPr lang="en-US" sz="12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Randomly flip the input image left to right with a probability of 0.5.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1169770667"/>
                  </a:ext>
                </a:extLst>
              </a:tr>
              <a:tr h="27032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7" tooltip="mxnet.gluon.data.vision.transforms.RandomFlipTopBottom"/>
                        </a:rPr>
                        <a:t>RandomFlipTopBottom</a:t>
                      </a:r>
                      <a:endParaRPr lang="en-US" sz="12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Randomly flip the input image top to bottom with a probability of 0.5.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2377514031"/>
                  </a:ext>
                </a:extLst>
              </a:tr>
              <a:tr h="38617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8" tooltip="mxnet.gluon.data.vision.transforms.RandomBrightness"/>
                        </a:rPr>
                        <a:t>RandomBrightness</a:t>
                      </a:r>
                      <a:endParaRPr lang="en-US" sz="12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Randomly jitters image brightness with a factor chosen from [max(0, 1 - brightness), 1 + brightness].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4099201560"/>
                  </a:ext>
                </a:extLst>
              </a:tr>
              <a:tr h="38617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9" tooltip="mxnet.gluon.data.vision.transforms.RandomContrast"/>
                        </a:rPr>
                        <a:t>RandomContrast</a:t>
                      </a:r>
                      <a:endParaRPr lang="en-US" sz="12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Randomly jitters image contrast with a factor chosen from [max(0, 1 - contrast), 1 + contrast].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3814637163"/>
                  </a:ext>
                </a:extLst>
              </a:tr>
              <a:tr h="38617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10" tooltip="mxnet.gluon.data.vision.transforms.RandomSaturation"/>
                        </a:rPr>
                        <a:t>RandomSaturation</a:t>
                      </a:r>
                      <a:endParaRPr lang="en-US" sz="12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Randomly jitters image saturation with a factor chosen from [max(0, 1 - saturation), 1 + saturation].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301768972"/>
                  </a:ext>
                </a:extLst>
              </a:tr>
              <a:tr h="38617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11" tooltip="mxnet.gluon.data.vision.transforms.RandomHue"/>
                        </a:rPr>
                        <a:t>RandomHue</a:t>
                      </a:r>
                      <a:endParaRPr lang="en-US" sz="12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Randomly jitters image hue with a factor chosen from [max(0, 1 - hue), 1 + hue].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1375423930"/>
                  </a:ext>
                </a:extLst>
              </a:tr>
              <a:tr h="38617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12" tooltip="mxnet.gluon.data.vision.transforms.RandomColorJitter"/>
                        </a:rPr>
                        <a:t>RandomColorJitter</a:t>
                      </a:r>
                      <a:endParaRPr lang="en-US" sz="12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Randomly jitters the brightness, contrast, saturation, and hue of an image.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2059088661"/>
                  </a:ext>
                </a:extLst>
              </a:tr>
              <a:tr h="27032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  <a:hlinkClick r:id="rId13" tooltip="mxnet.gluon.data.vision.transforms.RandomLighting"/>
                        </a:rPr>
                        <a:t>RandomLighting</a:t>
                      </a:r>
                      <a:endParaRPr lang="en-US" sz="12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L="38618" marR="38618" marT="19309" marB="1930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Add </a:t>
                      </a:r>
                      <a:r>
                        <a:rPr lang="en-US" sz="12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AlexNet</a:t>
                      </a:r>
                      <a:r>
                        <a:rPr lang="en-US" sz="12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-style PCA-based noise to an image.</a:t>
                      </a:r>
                    </a:p>
                  </a:txBody>
                  <a:tcPr marL="38618" marR="38618" marT="19309" marB="19309" anchor="ctr"/>
                </a:tc>
                <a:extLst>
                  <a:ext uri="{0D108BD9-81ED-4DB2-BD59-A6C34878D82A}">
                    <a16:rowId xmlns:a16="http://schemas.microsoft.com/office/drawing/2014/main" val="2995602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501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3BE9-8FF6-354A-ACC0-A6C24E5D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apply data augmentation in Gluon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F585A-285C-B444-8EA6-0FEB2FFF58D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414042"/>
          </a:solidFill>
          <a:ln>
            <a:solidFill>
              <a:srgbClr val="41404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mxnet.gluon.data.vision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 import MNIST, </a:t>
            </a:r>
            <a:r>
              <a:rPr lang="en-US" sz="1400" dirty="0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transform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mxnet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 import gluon 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transform = 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transforms.Compose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([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transforms.Resize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(300), 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transforms.</a:t>
            </a:r>
            <a:r>
              <a:rPr lang="en-US" sz="1400" dirty="0" err="1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RandomResizedCrop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(224), 	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transforms.</a:t>
            </a:r>
            <a:r>
              <a:rPr lang="en-US" sz="1400" dirty="0" err="1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RandomBrightness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(0.1), 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transforms.ToTensor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(), 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transforms.Normalize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(0, 1)]) 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data = MNIST(train=True).</a:t>
            </a:r>
            <a:r>
              <a:rPr lang="en-US" sz="1400" dirty="0" err="1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transform_first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(transform) </a:t>
            </a:r>
          </a:p>
          <a:p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data_loader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gluon.data.DataLoader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(data, 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batch_size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=32, 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num_workers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=1) 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for data, label in 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data_loader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: 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  <a:cs typeface="+mn-cs"/>
              </a:rPr>
              <a:t># do something with data and label</a:t>
            </a:r>
          </a:p>
        </p:txBody>
      </p:sp>
    </p:spTree>
    <p:extLst>
      <p:ext uri="{BB962C8B-B14F-4D97-AF65-F5344CB8AC3E}">
        <p14:creationId xmlns:p14="http://schemas.microsoft.com/office/powerpoint/2010/main" val="2641171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5676-777B-2D42-8B14-3A1472B9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Data Augmentation Method</a:t>
            </a:r>
          </a:p>
        </p:txBody>
      </p:sp>
      <p:pic>
        <p:nvPicPr>
          <p:cNvPr id="4098" name="Picture 2" descr="https://cdn-images-1.medium.com/max/1600/1*EZbFyK7SNYVynh4bbD7zyQ.jpeg">
            <a:extLst>
              <a:ext uri="{FF2B5EF4-FFF2-40B4-BE49-F238E27FC236}">
                <a16:creationId xmlns:a16="http://schemas.microsoft.com/office/drawing/2014/main" id="{F9A72BC8-7BF1-8340-B067-64C13032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8" y="1808626"/>
            <a:ext cx="4638847" cy="18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-images-1.medium.com/max/1600/1*sSITECgr4sjCNLBoA4ASPg.jpeg">
            <a:extLst>
              <a:ext uri="{FF2B5EF4-FFF2-40B4-BE49-F238E27FC236}">
                <a16:creationId xmlns:a16="http://schemas.microsoft.com/office/drawing/2014/main" id="{E35868E5-8743-9543-B9A4-E7A795AA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36" y="1348968"/>
            <a:ext cx="4137410" cy="27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47A512-4FCE-EE4E-A085-5E6C75AC80DC}"/>
              </a:ext>
            </a:extLst>
          </p:cNvPr>
          <p:cNvSpPr/>
          <p:nvPr/>
        </p:nvSpPr>
        <p:spPr>
          <a:xfrm>
            <a:off x="4975636" y="1113557"/>
            <a:ext cx="4137410" cy="2354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Neural Style Transfer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16128-EC00-8344-AD1A-10494FDAFB90}"/>
              </a:ext>
            </a:extLst>
          </p:cNvPr>
          <p:cNvSpPr/>
          <p:nvPr/>
        </p:nvSpPr>
        <p:spPr>
          <a:xfrm>
            <a:off x="147218" y="1573215"/>
            <a:ext cx="4137410" cy="2354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CycleGAN to change seasons of scene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095DB-C2C5-7D49-AF21-0A88F348DA8F}"/>
              </a:ext>
            </a:extLst>
          </p:cNvPr>
          <p:cNvSpPr/>
          <p:nvPr/>
        </p:nvSpPr>
        <p:spPr>
          <a:xfrm>
            <a:off x="147218" y="4329239"/>
            <a:ext cx="7620650" cy="4651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 Credit: https://medium.com/nanonets/how-to-use-deep-learning-when-you-have-limited-data-part-2-data-augmentation-c26971dc8ced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FDB7333C-83F2-D741-8527-8E9F7B375DA0}"/>
              </a:ext>
            </a:extLst>
          </p:cNvPr>
          <p:cNvSpPr/>
          <p:nvPr/>
        </p:nvSpPr>
        <p:spPr>
          <a:xfrm>
            <a:off x="6279614" y="3847876"/>
            <a:ext cx="253388" cy="239187"/>
          </a:xfrm>
          <a:prstGeom prst="plus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BD42235-789F-884B-BDBD-537AC32CF3FB}"/>
              </a:ext>
            </a:extLst>
          </p:cNvPr>
          <p:cNvSpPr/>
          <p:nvPr/>
        </p:nvSpPr>
        <p:spPr>
          <a:xfrm>
            <a:off x="7601639" y="3852554"/>
            <a:ext cx="253388" cy="22983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43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503F-221B-9A4C-9D02-373F7E59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Which augmented images are meaningful?</a:t>
            </a:r>
          </a:p>
        </p:txBody>
      </p:sp>
      <p:pic>
        <p:nvPicPr>
          <p:cNvPr id="3074" name="Picture 2" descr="https://cdn-images-1.medium.com/max/1600/1*vW3KGPp_w0wN6k3gYVlVHA.jpeg">
            <a:extLst>
              <a:ext uri="{FF2B5EF4-FFF2-40B4-BE49-F238E27FC236}">
                <a16:creationId xmlns:a16="http://schemas.microsoft.com/office/drawing/2014/main" id="{3C145576-1F5A-2141-9B7D-545B598C9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80" y="1532248"/>
            <a:ext cx="7515922" cy="185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E72A875E-BBFD-3746-BBEA-A4BC9F00D94C}"/>
              </a:ext>
            </a:extLst>
          </p:cNvPr>
          <p:cNvSpPr/>
          <p:nvPr/>
        </p:nvSpPr>
        <p:spPr>
          <a:xfrm rot="16200000">
            <a:off x="1517508" y="2677235"/>
            <a:ext cx="177795" cy="184984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41BD63-525F-F14B-965E-0F31A8F75043}"/>
              </a:ext>
            </a:extLst>
          </p:cNvPr>
          <p:cNvSpPr/>
          <p:nvPr/>
        </p:nvSpPr>
        <p:spPr>
          <a:xfrm>
            <a:off x="681481" y="3816578"/>
            <a:ext cx="1849849" cy="2424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Original Image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9B2913-BE03-3F40-9D81-2F3E54B4F5C0}"/>
              </a:ext>
            </a:extLst>
          </p:cNvPr>
          <p:cNvSpPr/>
          <p:nvPr/>
        </p:nvSpPr>
        <p:spPr>
          <a:xfrm>
            <a:off x="3289609" y="3513261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61A75A-E527-9343-8667-F978BC76C757}"/>
              </a:ext>
            </a:extLst>
          </p:cNvPr>
          <p:cNvSpPr/>
          <p:nvPr/>
        </p:nvSpPr>
        <p:spPr>
          <a:xfrm>
            <a:off x="5326565" y="3513847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06B5A8-CA38-A442-80F0-DEE8D36C2A78}"/>
              </a:ext>
            </a:extLst>
          </p:cNvPr>
          <p:cNvSpPr/>
          <p:nvPr/>
        </p:nvSpPr>
        <p:spPr>
          <a:xfrm>
            <a:off x="7147521" y="3513261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70892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CB84-8900-014E-8694-0E4E4646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Training vs. Transfer Learning</a:t>
            </a:r>
            <a:br>
              <a:rPr lang="en-US" dirty="0"/>
            </a:br>
            <a:r>
              <a:rPr lang="en-US" sz="1400" dirty="0">
                <a:hlinkClick r:id="rId2"/>
              </a:rPr>
              <a:t>http://cs231n.github.io/transfer-learning/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29917-0544-D843-84D0-11A538DF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Full Training</a:t>
            </a:r>
            <a:r>
              <a:rPr lang="en-US" sz="1800" dirty="0"/>
              <a:t>: Learning only from your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Transfer Learning</a:t>
            </a:r>
            <a:r>
              <a:rPr lang="en-US" sz="1800" dirty="0"/>
              <a:t>: Learning from your training data up on the pre-trained model (weights)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 err="1"/>
              <a:t>ConvNet</a:t>
            </a:r>
            <a:r>
              <a:rPr lang="en-US" sz="1400" dirty="0"/>
              <a:t> as </a:t>
            </a:r>
            <a:r>
              <a:rPr lang="en-US" sz="1400" i="1" dirty="0"/>
              <a:t>fixed</a:t>
            </a:r>
            <a:r>
              <a:rPr lang="en-US" sz="1400" dirty="0"/>
              <a:t> feature extractor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/>
              <a:t>Fine-tuning the </a:t>
            </a:r>
            <a:r>
              <a:rPr lang="en-US" sz="1400" dirty="0" err="1"/>
              <a:t>ConvNet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BF057-ED4D-4A4F-8E81-46EAD7EF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17" y="2594037"/>
            <a:ext cx="4538949" cy="154778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53FB41-C0E2-6C44-AC02-23B0B8BE18FA}"/>
              </a:ext>
            </a:extLst>
          </p:cNvPr>
          <p:cNvSpPr/>
          <p:nvPr/>
        </p:nvSpPr>
        <p:spPr>
          <a:xfrm>
            <a:off x="1895567" y="2599982"/>
            <a:ext cx="2302525" cy="1443209"/>
          </a:xfrm>
          <a:prstGeom prst="roundRect">
            <a:avLst>
              <a:gd name="adj" fmla="val 8270"/>
            </a:avLst>
          </a:prstGeom>
          <a:noFill/>
          <a:ln w="508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C85CE-2582-6B45-9573-6F00B8205723}"/>
              </a:ext>
            </a:extLst>
          </p:cNvPr>
          <p:cNvSpPr/>
          <p:nvPr/>
        </p:nvSpPr>
        <p:spPr>
          <a:xfrm>
            <a:off x="6280281" y="2594037"/>
            <a:ext cx="1832822" cy="358484"/>
          </a:xfrm>
          <a:prstGeom prst="rect">
            <a:avLst/>
          </a:prstGeom>
          <a:noFill/>
          <a:ln>
            <a:solidFill>
              <a:srgbClr val="4140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SVM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E2D3B1-6068-1B41-89E6-CAA6631D253A}"/>
              </a:ext>
            </a:extLst>
          </p:cNvPr>
          <p:cNvSpPr/>
          <p:nvPr/>
        </p:nvSpPr>
        <p:spPr>
          <a:xfrm>
            <a:off x="6280280" y="3099088"/>
            <a:ext cx="1832822" cy="358484"/>
          </a:xfrm>
          <a:prstGeom prst="rect">
            <a:avLst/>
          </a:prstGeom>
          <a:noFill/>
          <a:ln>
            <a:solidFill>
              <a:srgbClr val="4140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Logistic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E501B3-F223-DB43-88D3-D27C4BBDACB9}"/>
              </a:ext>
            </a:extLst>
          </p:cNvPr>
          <p:cNvSpPr/>
          <p:nvPr/>
        </p:nvSpPr>
        <p:spPr>
          <a:xfrm>
            <a:off x="6290630" y="3594744"/>
            <a:ext cx="1832822" cy="358484"/>
          </a:xfrm>
          <a:prstGeom prst="rect">
            <a:avLst/>
          </a:prstGeom>
          <a:noFill/>
          <a:ln>
            <a:solidFill>
              <a:srgbClr val="4140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370470-39B5-8D4F-84E5-750FE975433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198092" y="2773279"/>
            <a:ext cx="2082189" cy="54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07CAED-ADFA-C548-AB58-292846DFD61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198091" y="3278330"/>
            <a:ext cx="2082189" cy="43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46171C-4B55-FC45-807F-5F008B7746A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75210" y="3321587"/>
            <a:ext cx="2015420" cy="452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009F3A0E-E7BA-324B-BE3F-52A365FEA477}"/>
              </a:ext>
            </a:extLst>
          </p:cNvPr>
          <p:cNvSpPr/>
          <p:nvPr/>
        </p:nvSpPr>
        <p:spPr>
          <a:xfrm rot="16200000" flipV="1">
            <a:off x="2959150" y="3104369"/>
            <a:ext cx="175358" cy="235194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73EA429F-DFAC-7442-90FF-AF56728CCD1A}"/>
              </a:ext>
            </a:extLst>
          </p:cNvPr>
          <p:cNvSpPr/>
          <p:nvPr/>
        </p:nvSpPr>
        <p:spPr>
          <a:xfrm rot="16200000" flipV="1">
            <a:off x="4815014" y="3739970"/>
            <a:ext cx="163611" cy="1068993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97124C-DFAA-BB40-8A87-2603F899ECAC}"/>
              </a:ext>
            </a:extLst>
          </p:cNvPr>
          <p:cNvSpPr/>
          <p:nvPr/>
        </p:nvSpPr>
        <p:spPr>
          <a:xfrm>
            <a:off x="1895568" y="4450116"/>
            <a:ext cx="2327232" cy="28643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 Extractor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B2B413-6303-EE44-B558-0D74C3024C0D}"/>
              </a:ext>
            </a:extLst>
          </p:cNvPr>
          <p:cNvSpPr/>
          <p:nvPr/>
        </p:nvSpPr>
        <p:spPr>
          <a:xfrm>
            <a:off x="4275210" y="4450116"/>
            <a:ext cx="1156106" cy="28643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1404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3155950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EBA0-8D43-5243-A0C8-05447E9C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0167-9D9B-BE4F-A7D1-8C03AF0B0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Load the pre-trained model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lvl="0">
              <a:spcBef>
                <a:spcPts val="0"/>
              </a:spcBef>
            </a:pP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model_name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 = </a:t>
            </a:r>
            <a:r>
              <a:rPr lang="en-US" sz="1200" dirty="0">
                <a:solidFill>
                  <a:schemeClr val="accent4"/>
                </a:solidFill>
                <a:latin typeface="Lucida Console" panose="020B0609040504020204" pitchFamily="49" charset="0"/>
                <a:cs typeface="+mn-cs"/>
              </a:rPr>
              <a:t>'ResNet50_v2'</a:t>
            </a:r>
            <a:endParaRPr lang="en-US" sz="1200" dirty="0">
              <a:solidFill>
                <a:srgbClr val="3366FF"/>
              </a:solidFill>
              <a:latin typeface="Lucida Console" panose="020B0609040504020204" pitchFamily="49" charset="0"/>
              <a:cs typeface="+mn-cs"/>
            </a:endParaRPr>
          </a:p>
          <a:p>
            <a:pPr lvl="0">
              <a:spcBef>
                <a:spcPts val="0"/>
              </a:spcBef>
            </a:pP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finetune_net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 = </a:t>
            </a: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gluon.model_zoo.vision.get_model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(</a:t>
            </a: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model_name</a:t>
            </a:r>
            <a:r>
              <a:rPr lang="en-US" sz="1200" dirty="0">
                <a:solidFill>
                  <a:schemeClr val="accent1"/>
                </a:solidFill>
                <a:latin typeface="Lucida Console" panose="020B0609040504020204" pitchFamily="49" charset="0"/>
                <a:cs typeface="+mn-cs"/>
              </a:rPr>
              <a:t>,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 </a:t>
            </a:r>
            <a:r>
              <a:rPr lang="en-US" sz="1200" b="1" dirty="0">
                <a:solidFill>
                  <a:schemeClr val="accent5"/>
                </a:solidFill>
                <a:latin typeface="Lucida Console" panose="020B0609040504020204" pitchFamily="49" charset="0"/>
                <a:cs typeface="+mn-cs"/>
              </a:rPr>
              <a:t>pretrained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=</a:t>
            </a:r>
            <a:r>
              <a:rPr lang="en-US" sz="1200" b="1" dirty="0">
                <a:solidFill>
                  <a:schemeClr val="accent1"/>
                </a:solidFill>
                <a:latin typeface="Lucida Console" panose="020B0609040504020204" pitchFamily="49" charset="0"/>
                <a:cs typeface="+mn-cs"/>
              </a:rPr>
              <a:t>True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)</a:t>
            </a:r>
          </a:p>
          <a:p>
            <a:endParaRPr lang="en-US" sz="18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1800" dirty="0"/>
              <a:t>Re-define the output layer for the new task</a:t>
            </a:r>
          </a:p>
          <a:p>
            <a:pPr lvl="0">
              <a:spcBef>
                <a:spcPts val="0"/>
              </a:spcBef>
            </a:pPr>
            <a:endParaRPr lang="en-US" sz="1200" dirty="0">
              <a:solidFill>
                <a:srgbClr val="3366FF"/>
              </a:solidFill>
              <a:latin typeface="Lucida Console" panose="020B0609040504020204" pitchFamily="49" charset="0"/>
              <a:cs typeface="+mn-cs"/>
            </a:endParaRPr>
          </a:p>
          <a:p>
            <a:pPr lvl="0">
              <a:spcBef>
                <a:spcPts val="0"/>
              </a:spcBef>
            </a:pPr>
            <a:r>
              <a:rPr lang="en-US" sz="1200" dirty="0">
                <a:solidFill>
                  <a:schemeClr val="accent1"/>
                </a:solidFill>
                <a:latin typeface="Lucida Console" panose="020B0609040504020204" pitchFamily="49" charset="0"/>
                <a:cs typeface="+mn-cs"/>
              </a:rPr>
              <a:t>with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 </a:t>
            </a: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finetune_net.name_scope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():</a:t>
            </a:r>
          </a:p>
          <a:p>
            <a:pPr lvl="0">
              <a:spcBef>
                <a:spcPts val="0"/>
              </a:spcBef>
            </a:pP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    </a:t>
            </a: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finetune_net.</a:t>
            </a:r>
            <a:r>
              <a:rPr lang="en-US" sz="1200" b="1" dirty="0" err="1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output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 = </a:t>
            </a: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nn.Dense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(classes)</a:t>
            </a:r>
          </a:p>
          <a:p>
            <a:pPr lvl="0">
              <a:spcBef>
                <a:spcPts val="0"/>
              </a:spcBef>
            </a:pPr>
            <a:endParaRPr lang="en-US" sz="1200" dirty="0">
              <a:solidFill>
                <a:srgbClr val="3366FF"/>
              </a:solidFill>
              <a:latin typeface="Lucida Console" panose="020B0609040504020204" pitchFamily="49" charset="0"/>
              <a:cs typeface="+mn-cs"/>
            </a:endParaRPr>
          </a:p>
          <a:p>
            <a:pPr lvl="0">
              <a:spcBef>
                <a:spcPts val="0"/>
              </a:spcBef>
            </a:pP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finetune_net.output.initialize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(</a:t>
            </a: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init.Xavier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()</a:t>
            </a:r>
            <a:r>
              <a:rPr lang="en-US" sz="1200" dirty="0">
                <a:solidFill>
                  <a:schemeClr val="accent1"/>
                </a:solidFill>
                <a:latin typeface="Lucida Console" panose="020B0609040504020204" pitchFamily="49" charset="0"/>
                <a:cs typeface="+mn-cs"/>
              </a:rPr>
              <a:t>,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Lucida Console" panose="020B0609040504020204" pitchFamily="49" charset="0"/>
                <a:cs typeface="+mn-cs"/>
              </a:rPr>
              <a:t>ctx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=</a:t>
            </a: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ctx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  <a:cs typeface="+mn-cs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finetune_net.collect_params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</a:rPr>
              <a:t>().</a:t>
            </a: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reset_ctx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ctx</a:t>
            </a:r>
            <a:r>
              <a:rPr lang="en-US" sz="1200" dirty="0">
                <a:solidFill>
                  <a:srgbClr val="3366FF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sz="1800" dirty="0"/>
          </a:p>
          <a:p>
            <a:pPr marL="457200" indent="-457200">
              <a:buFont typeface="+mj-lt"/>
              <a:buAutoNum type="arabicPeriod" startAt="3"/>
            </a:pPr>
            <a:r>
              <a:rPr lang="en-US" sz="1800" dirty="0"/>
              <a:t>Train the network</a:t>
            </a:r>
          </a:p>
        </p:txBody>
      </p:sp>
    </p:spTree>
    <p:extLst>
      <p:ext uri="{BB962C8B-B14F-4D97-AF65-F5344CB8AC3E}">
        <p14:creationId xmlns:p14="http://schemas.microsoft.com/office/powerpoint/2010/main" val="499269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006F-AAB4-0141-96BA-D52CFF0A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E3F7-23C2-A346-B3F6-E614047C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sz="1400" dirty="0">
                <a:latin typeface="Lucida Console" panose="020B0609040504020204" pitchFamily="49" charset="0"/>
              </a:rPr>
              <a:t>!</a:t>
            </a:r>
            <a:r>
              <a:rPr lang="en-US" sz="1400" dirty="0" err="1">
                <a:latin typeface="Lucida Console" panose="020B0609040504020204" pitchFamily="49" charset="0"/>
              </a:rPr>
              <a:t>wget</a:t>
            </a:r>
            <a:r>
              <a:rPr lang="en-US" sz="1400" dirty="0">
                <a:latin typeface="Lucida Console" panose="020B0609040504020204" pitchFamily="49" charset="0"/>
              </a:rPr>
              <a:t> https://gluon-cv.mxnet.io/_downloads/</a:t>
            </a:r>
            <a:r>
              <a:rPr lang="en-US" sz="1400" dirty="0" err="1">
                <a:latin typeface="Lucida Console" panose="020B0609040504020204" pitchFamily="49" charset="0"/>
              </a:rPr>
              <a:t>transfer_learning_minc.ipynb</a:t>
            </a:r>
            <a:endParaRPr lang="en-US" sz="1400" dirty="0">
              <a:latin typeface="Lucida Console" panose="020B0609040504020204" pitchFamily="49" charset="0"/>
            </a:endParaRPr>
          </a:p>
          <a:p>
            <a:pPr algn="ctr"/>
            <a:endParaRPr lang="en-US" sz="1400" dirty="0">
              <a:latin typeface="Lucida Console" panose="020B0609040504020204" pitchFamily="49" charset="0"/>
            </a:endParaRPr>
          </a:p>
          <a:p>
            <a:pPr algn="ctr"/>
            <a:r>
              <a:rPr lang="en-US" sz="1400" dirty="0">
                <a:latin typeface="Lucida Console" panose="020B0609040504020204" pitchFamily="49" charset="0"/>
              </a:rPr>
              <a:t>Resume where you are done in the previous lab</a:t>
            </a:r>
          </a:p>
          <a:p>
            <a:pPr algn="ctr"/>
            <a:endParaRPr lang="en-US" sz="1400" dirty="0">
              <a:latin typeface="Lucida Console" panose="020B0609040504020204" pitchFamily="49" charset="0"/>
            </a:endParaRPr>
          </a:p>
          <a:p>
            <a:pPr algn="ctr"/>
            <a:r>
              <a:rPr lang="en-US" sz="1400" dirty="0">
                <a:latin typeface="Lucida Console" panose="020B0609040504020204" pitchFamily="49" charset="0"/>
              </a:rPr>
              <a:t>If your notebook instance is not of P2 or P3, </a:t>
            </a:r>
          </a:p>
          <a:p>
            <a:pPr algn="ctr"/>
            <a:r>
              <a:rPr lang="en-US" sz="1400" dirty="0">
                <a:latin typeface="Lucida Console" panose="020B0609040504020204" pitchFamily="49" charset="0"/>
              </a:rPr>
              <a:t>set ‘</a:t>
            </a:r>
            <a:r>
              <a:rPr lang="en-US" sz="1400" i="1" dirty="0" err="1">
                <a:latin typeface="Lucida Console" panose="020B0609040504020204" pitchFamily="49" charset="0"/>
              </a:rPr>
              <a:t>batch_size</a:t>
            </a:r>
            <a:r>
              <a:rPr lang="en-US" sz="1400" dirty="0">
                <a:latin typeface="Lucida Console" panose="020B0609040504020204" pitchFamily="49" charset="0"/>
              </a:rPr>
              <a:t>’ to 32 explicitly.</a:t>
            </a:r>
          </a:p>
        </p:txBody>
      </p:sp>
    </p:spTree>
    <p:extLst>
      <p:ext uri="{BB962C8B-B14F-4D97-AF65-F5344CB8AC3E}">
        <p14:creationId xmlns:p14="http://schemas.microsoft.com/office/powerpoint/2010/main" val="3673616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18A7-EDA8-7D45-A517-498FE5D1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IO can be a performance blocker if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1DE2-1F7D-4D4F-9675-FB9C922A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/>
              <a:t>Training data is composed of tons of raw image files</a:t>
            </a:r>
          </a:p>
        </p:txBody>
      </p:sp>
    </p:spTree>
    <p:extLst>
      <p:ext uri="{BB962C8B-B14F-4D97-AF65-F5344CB8AC3E}">
        <p14:creationId xmlns:p14="http://schemas.microsoft.com/office/powerpoint/2010/main" val="88465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698"/>
            <a:ext cx="9144000" cy="31181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502" y="4524000"/>
            <a:ext cx="7881257" cy="246219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1000">
                <a:latin typeface="Malgun Gothic" charset="-127"/>
                <a:ea typeface="Malgun Gothic" charset="-127"/>
                <a:cs typeface="Malgun Gothic" charset="-127"/>
              </a:rPr>
              <a:t>Source: https</a:t>
            </a:r>
            <a:r>
              <a:rPr lang="en-US" sz="1000" dirty="0">
                <a:latin typeface="Malgun Gothic" charset="-127"/>
                <a:ea typeface="Malgun Gothic" charset="-127"/>
                <a:cs typeface="Malgun Gothic" charset="-127"/>
              </a:rPr>
              <a:t>://adeshpande3.github.io/adeshpande3.github.io/A-Beginner's-Guide-To-Understanding-Convolutional-Neural-Networks/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Malgun Gothic" charset="-127"/>
              <a:ea typeface="Malgun Gothic" charset="-127"/>
              <a:cs typeface="Malgun Gothic" charset="-127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55C1A-AD53-0A43-867E-4AEA4890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Convolutional Neural Network </a:t>
            </a:r>
            <a:r>
              <a:rPr lang="en-US" altLang="ko-KR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Image Classification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331561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18A7-EDA8-7D45-A517-498FE5D1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ImageRecord</a:t>
            </a:r>
            <a:r>
              <a:rPr lang="en-US" dirty="0"/>
              <a:t> format for your dataset</a:t>
            </a:r>
            <a:br>
              <a:rPr lang="en-US" dirty="0"/>
            </a:b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mxnet.incubator.apache.org</a:t>
            </a:r>
            <a:r>
              <a:rPr lang="en-US" sz="1400" dirty="0">
                <a:hlinkClick r:id="rId2"/>
              </a:rPr>
              <a:t>/architecture/</a:t>
            </a:r>
            <a:r>
              <a:rPr lang="en-US" sz="1400" dirty="0" err="1">
                <a:hlinkClick r:id="rId2"/>
              </a:rPr>
              <a:t>note_data_loading.html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1DE2-1F7D-4D4F-9675-FB9C922A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Small file size.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Parallel (distributed) packing of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Fast data loading and online augmentation.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Quick reads from arbitrary parts of the dataset in the distributed setting</a:t>
            </a:r>
          </a:p>
        </p:txBody>
      </p:sp>
      <p:pic>
        <p:nvPicPr>
          <p:cNvPr id="14338" name="Picture 2" descr="baserecordio">
            <a:extLst>
              <a:ext uri="{FF2B5EF4-FFF2-40B4-BE49-F238E27FC236}">
                <a16:creationId xmlns:a16="http://schemas.microsoft.com/office/drawing/2014/main" id="{46E4679E-D841-0C44-B9C7-A44A631F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946345"/>
            <a:ext cx="3589020" cy="140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arallelprepare">
            <a:extLst>
              <a:ext uri="{FF2B5EF4-FFF2-40B4-BE49-F238E27FC236}">
                <a16:creationId xmlns:a16="http://schemas.microsoft.com/office/drawing/2014/main" id="{06B131FE-13B9-3448-A7FC-156D3DFD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69" y="2693774"/>
            <a:ext cx="3822524" cy="191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94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2ACB-C9FF-D942-8DC7-83389649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RecordIO</a:t>
            </a:r>
            <a:r>
              <a:rPr lang="en-US" dirty="0"/>
              <a:t> Format</a:t>
            </a:r>
          </a:p>
        </p:txBody>
      </p:sp>
      <p:pic>
        <p:nvPicPr>
          <p:cNvPr id="15362" name="Picture 2" descr="baserecordio">
            <a:extLst>
              <a:ext uri="{FF2B5EF4-FFF2-40B4-BE49-F238E27FC236}">
                <a16:creationId xmlns:a16="http://schemas.microsoft.com/office/drawing/2014/main" id="{FFAFA9BE-F283-0D4B-828F-BC2413562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51" y="997986"/>
            <a:ext cx="6697980" cy="35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175F-B7F6-3347-96DD-A7981E99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 : Creating </a:t>
            </a:r>
            <a:r>
              <a:rPr lang="en-US" dirty="0" err="1"/>
              <a:t>RecordIO</a:t>
            </a:r>
            <a:r>
              <a:rPr lang="en-US" dirty="0"/>
              <a:t> Files</a:t>
            </a:r>
            <a:br>
              <a:rPr lang="en-US" dirty="0"/>
            </a:br>
            <a:r>
              <a:rPr lang="en-US" sz="1400" dirty="0">
                <a:hlinkClick r:id="rId3"/>
              </a:rPr>
              <a:t>https://gluon-</a:t>
            </a:r>
            <a:r>
              <a:rPr lang="en-US" sz="1400" dirty="0" err="1">
                <a:hlinkClick r:id="rId3"/>
              </a:rPr>
              <a:t>cv.mxnet.io</a:t>
            </a:r>
            <a:r>
              <a:rPr lang="en-US" sz="1400" dirty="0">
                <a:hlinkClick r:id="rId3"/>
              </a:rPr>
              <a:t>/build/</a:t>
            </a:r>
            <a:r>
              <a:rPr lang="en-US" sz="1400" dirty="0" err="1">
                <a:hlinkClick r:id="rId3"/>
              </a:rPr>
              <a:t>examples_datasets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recordio.html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282E0-B204-0E4F-9BE1-2F735FD6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image files created in Lab 2 (DO NOT TRY TO DOWNLOAD ImageNet 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Download </a:t>
            </a:r>
            <a:r>
              <a:rPr lang="en-US" sz="1600" i="1" dirty="0"/>
              <a:t>im2rec.py</a:t>
            </a:r>
            <a:r>
              <a:rPr lang="en-US" sz="1600" dirty="0"/>
              <a:t> from </a:t>
            </a:r>
            <a:r>
              <a:rPr lang="en-US" sz="1600" dirty="0">
                <a:hlinkClick r:id="rId4"/>
              </a:rPr>
              <a:t>http://bit.ly/2vHlHLh</a:t>
            </a:r>
            <a:r>
              <a:rPr lang="en-US" sz="1600" dirty="0"/>
              <a:t>, and install </a:t>
            </a:r>
            <a:r>
              <a:rPr lang="en-US" sz="1600" dirty="0" err="1"/>
              <a:t>opencv</a:t>
            </a:r>
            <a:r>
              <a:rPr lang="en-US" sz="1600" dirty="0"/>
              <a:t>-python</a:t>
            </a:r>
          </a:p>
          <a:p>
            <a:r>
              <a:rPr lang="en-US" sz="1600" dirty="0">
                <a:solidFill>
                  <a:srgbClr val="3366FF"/>
                </a:solidFill>
                <a:latin typeface="Lucida Console" panose="020B0609040504020204" pitchFamily="49" charset="0"/>
              </a:rPr>
              <a:t>pip install </a:t>
            </a:r>
            <a:r>
              <a:rPr lang="en-US" sz="1600" dirty="0" err="1">
                <a:solidFill>
                  <a:srgbClr val="3366FF"/>
                </a:solidFill>
                <a:latin typeface="Lucida Console" panose="020B0609040504020204" pitchFamily="49" charset="0"/>
              </a:rPr>
              <a:t>opencv</a:t>
            </a:r>
            <a:r>
              <a:rPr lang="en-US" sz="1600" dirty="0">
                <a:solidFill>
                  <a:srgbClr val="3366FF"/>
                </a:solidFill>
                <a:latin typeface="Lucida Console" panose="020B0609040504020204" pitchFamily="49" charset="0"/>
              </a:rPr>
              <a:t>-python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2AC887-1941-A04D-90C5-82AB193F6820}"/>
              </a:ext>
            </a:extLst>
          </p:cNvPr>
          <p:cNvSpPr/>
          <p:nvPr/>
        </p:nvSpPr>
        <p:spPr>
          <a:xfrm>
            <a:off x="2845212" y="3696906"/>
            <a:ext cx="5864448" cy="582930"/>
          </a:xfrm>
          <a:prstGeom prst="rect">
            <a:avLst/>
          </a:prstGeom>
          <a:noFill/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python im2rec.py ./</a:t>
            </a:r>
            <a:r>
              <a:rPr lang="en-US" sz="12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train_rec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 ./train/ --recursive </a:t>
            </a:r>
          </a:p>
          <a:p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--pass-through --pack-label --</a:t>
            </a:r>
            <a:r>
              <a:rPr lang="en-US" sz="12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num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-thread 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501FE0-344E-F64A-936D-D21003A2D1E9}"/>
              </a:ext>
            </a:extLst>
          </p:cNvPr>
          <p:cNvSpPr/>
          <p:nvPr/>
        </p:nvSpPr>
        <p:spPr>
          <a:xfrm>
            <a:off x="2845212" y="2406397"/>
            <a:ext cx="5864448" cy="582930"/>
          </a:xfrm>
          <a:prstGeom prst="rect">
            <a:avLst/>
          </a:prstGeom>
          <a:noFill/>
          <a:ln>
            <a:solidFill>
              <a:srgbClr val="41404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python im2rec.py ./</a:t>
            </a:r>
            <a:r>
              <a:rPr lang="en-US" sz="12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train_rec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 ./train/ --recursive --list --</a:t>
            </a:r>
            <a:r>
              <a:rPr lang="en-US" sz="1200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num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-thread 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87904-D3A0-1A44-8452-CC8813C81A7E}"/>
              </a:ext>
            </a:extLst>
          </p:cNvPr>
          <p:cNvSpPr/>
          <p:nvPr/>
        </p:nvSpPr>
        <p:spPr>
          <a:xfrm>
            <a:off x="2845212" y="2054905"/>
            <a:ext cx="5864448" cy="29681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Step 1. Generate a </a:t>
            </a:r>
            <a:r>
              <a:rPr lang="en-US" sz="1200" i="1" dirty="0">
                <a:solidFill>
                  <a:srgbClr val="414042"/>
                </a:solidFill>
                <a:latin typeface="Lucida Console" panose="020B0609040504020204" pitchFamily="49" charset="0"/>
              </a:rPr>
              <a:t>.</a:t>
            </a:r>
            <a:r>
              <a:rPr lang="en-US" sz="1200" i="1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lst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 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0F2061-A84C-9E40-9F2B-7F4BDB9E1D2A}"/>
              </a:ext>
            </a:extLst>
          </p:cNvPr>
          <p:cNvSpPr/>
          <p:nvPr/>
        </p:nvSpPr>
        <p:spPr>
          <a:xfrm>
            <a:off x="2845212" y="3315604"/>
            <a:ext cx="5864448" cy="29681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Step 2. Generate a </a:t>
            </a:r>
            <a:r>
              <a:rPr lang="en-US" sz="1200" i="1" dirty="0">
                <a:solidFill>
                  <a:srgbClr val="414042"/>
                </a:solidFill>
                <a:latin typeface="Lucida Console" panose="020B0609040504020204" pitchFamily="49" charset="0"/>
              </a:rPr>
              <a:t>.</a:t>
            </a:r>
            <a:r>
              <a:rPr lang="en-US" sz="1200" i="1" dirty="0" err="1">
                <a:solidFill>
                  <a:srgbClr val="414042"/>
                </a:solidFill>
                <a:latin typeface="Lucida Console" panose="020B0609040504020204" pitchFamily="49" charset="0"/>
              </a:rPr>
              <a:t>idx</a:t>
            </a:r>
            <a:r>
              <a:rPr lang="en-US" sz="1200" i="1" dirty="0">
                <a:solidFill>
                  <a:srgbClr val="414042"/>
                </a:solidFill>
                <a:latin typeface="Lucida Console" panose="020B0609040504020204" pitchFamily="49" charset="0"/>
              </a:rPr>
              <a:t> and .rec</a:t>
            </a:r>
            <a:r>
              <a:rPr lang="en-US" sz="1200" dirty="0">
                <a:solidFill>
                  <a:srgbClr val="414042"/>
                </a:solidFill>
                <a:latin typeface="Lucida Console" panose="020B0609040504020204" pitchFamily="49" charset="0"/>
              </a:rPr>
              <a:t>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693AB-E583-B74E-99C8-CEB23D7F3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734" y="2017702"/>
            <a:ext cx="900337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0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175F-B7F6-3347-96DD-A7981E99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 : Creating </a:t>
            </a:r>
            <a:r>
              <a:rPr lang="en-US" dirty="0" err="1"/>
              <a:t>RecordIO</a:t>
            </a:r>
            <a:r>
              <a:rPr lang="en-US" dirty="0"/>
              <a:t> Files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https://gluon-</a:t>
            </a:r>
            <a:r>
              <a:rPr lang="en-US" sz="1400" dirty="0" err="1">
                <a:hlinkClick r:id="rId2"/>
              </a:rPr>
              <a:t>cv.mxnet.io</a:t>
            </a:r>
            <a:r>
              <a:rPr lang="en-US" sz="1400" dirty="0">
                <a:hlinkClick r:id="rId2"/>
              </a:rPr>
              <a:t>/build/</a:t>
            </a:r>
            <a:r>
              <a:rPr lang="en-US" sz="1400" dirty="0" err="1">
                <a:hlinkClick r:id="rId2"/>
              </a:rPr>
              <a:t>examples_datasets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recordio.html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282E0-B204-0E4F-9BE1-2F735FD6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</p:spPr>
        <p:txBody>
          <a:bodyPr anchor="ctr"/>
          <a:lstStyle/>
          <a:p>
            <a:pPr algn="ctr"/>
            <a:r>
              <a:rPr lang="en-US" sz="1800" dirty="0">
                <a:latin typeface="Lucida Console" panose="020B0609040504020204" pitchFamily="49" charset="0"/>
              </a:rPr>
              <a:t>!</a:t>
            </a:r>
            <a:r>
              <a:rPr lang="en-US" sz="1800" dirty="0" err="1">
                <a:latin typeface="Lucida Console" panose="020B0609040504020204" pitchFamily="49" charset="0"/>
              </a:rPr>
              <a:t>wget</a:t>
            </a:r>
            <a:r>
              <a:rPr lang="en-US" sz="1800" dirty="0">
                <a:latin typeface="Lucida Console" panose="020B0609040504020204" pitchFamily="49" charset="0"/>
              </a:rPr>
              <a:t> https://gluon-</a:t>
            </a:r>
            <a:r>
              <a:rPr lang="en-US" sz="1800" dirty="0" err="1">
                <a:latin typeface="Lucida Console" panose="020B0609040504020204" pitchFamily="49" charset="0"/>
              </a:rPr>
              <a:t>cv.mxnet.io</a:t>
            </a:r>
            <a:r>
              <a:rPr lang="en-US" sz="1800" dirty="0">
                <a:latin typeface="Lucida Console" panose="020B0609040504020204" pitchFamily="49" charset="0"/>
              </a:rPr>
              <a:t>/_downloads/</a:t>
            </a:r>
            <a:r>
              <a:rPr lang="en-US" sz="1800" dirty="0" err="1">
                <a:latin typeface="Lucida Console" panose="020B0609040504020204" pitchFamily="49" charset="0"/>
              </a:rPr>
              <a:t>recordio.ipynb</a:t>
            </a:r>
            <a:r>
              <a:rPr lang="en-US" sz="1800" dirty="0">
                <a:latin typeface="Lucida Console" panose="020B0609040504020204" pitchFamily="49" charset="0"/>
              </a:rPr>
              <a:t> 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In Jupyter notebook, read .rec and .</a:t>
            </a:r>
            <a:r>
              <a:rPr lang="en-US" sz="1800" dirty="0" err="1"/>
              <a:t>idx</a:t>
            </a:r>
            <a:r>
              <a:rPr lang="en-US" sz="1800" dirty="0"/>
              <a:t> file and visualize samples</a:t>
            </a:r>
          </a:p>
          <a:p>
            <a:pPr algn="ctr"/>
            <a:r>
              <a:rPr lang="en-US" sz="1800" dirty="0"/>
              <a:t>by following cells of “</a:t>
            </a:r>
            <a:r>
              <a:rPr lang="en-US" sz="1800" b="1" dirty="0"/>
              <a:t>Read with </a:t>
            </a:r>
            <a:r>
              <a:rPr lang="en-US" sz="1800" b="1" dirty="0" err="1"/>
              <a:t>GluonCV</a:t>
            </a:r>
            <a:r>
              <a:rPr lang="en-US" sz="1800" dirty="0"/>
              <a:t>” section</a:t>
            </a:r>
          </a:p>
        </p:txBody>
      </p:sp>
    </p:spTree>
    <p:extLst>
      <p:ext uri="{BB962C8B-B14F-4D97-AF65-F5344CB8AC3E}">
        <p14:creationId xmlns:p14="http://schemas.microsoft.com/office/powerpoint/2010/main" val="1012139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5379FE-A085-384C-B3BB-21CDE8DC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</a:t>
            </a:r>
            <a:r>
              <a:rPr lang="en-US" dirty="0" err="1"/>
              <a:t>GluonCV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67F5-1BDF-9D42-8363-50230B5E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needed to solve computer vision problems</a:t>
            </a:r>
          </a:p>
        </p:txBody>
      </p:sp>
      <p:pic>
        <p:nvPicPr>
          <p:cNvPr id="4" name="Picture 4" descr="http://karpathy.github.io/assets/cnntsne.jpeg">
            <a:extLst>
              <a:ext uri="{FF2B5EF4-FFF2-40B4-BE49-F238E27FC236}">
                <a16:creationId xmlns:a16="http://schemas.microsoft.com/office/drawing/2014/main" id="{2FF85D97-335A-F04C-936B-16DA3279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71" y="2027104"/>
            <a:ext cx="3356131" cy="12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240E7C-CB8A-674A-AA7E-E1D75C1DB717}"/>
              </a:ext>
            </a:extLst>
          </p:cNvPr>
          <p:cNvSpPr/>
          <p:nvPr/>
        </p:nvSpPr>
        <p:spPr>
          <a:xfrm>
            <a:off x="336789" y="4438211"/>
            <a:ext cx="58890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Malgun Gothic" charset="-127"/>
                <a:ea typeface="Malgun Gothic" charset="-127"/>
                <a:cs typeface="Malgun Gothic" charset="-127"/>
              </a:rPr>
              <a:t>Image Credit : http://</a:t>
            </a:r>
            <a:r>
              <a:rPr lang="en-US" sz="800" dirty="0" err="1">
                <a:latin typeface="Malgun Gothic" charset="-127"/>
                <a:ea typeface="Malgun Gothic" charset="-127"/>
                <a:cs typeface="Malgun Gothic" charset="-127"/>
              </a:rPr>
              <a:t>karpathy.github.io</a:t>
            </a:r>
            <a:r>
              <a:rPr lang="en-US" sz="800" dirty="0">
                <a:latin typeface="Malgun Gothic" charset="-127"/>
                <a:ea typeface="Malgun Gothic" charset="-127"/>
                <a:cs typeface="Malgun Gothic" charset="-127"/>
              </a:rPr>
              <a:t>/2014/09/02/what-</a:t>
            </a:r>
            <a:r>
              <a:rPr lang="en-US" sz="800" dirty="0" err="1">
                <a:latin typeface="Malgun Gothic" charset="-127"/>
                <a:ea typeface="Malgun Gothic" charset="-127"/>
                <a:cs typeface="Malgun Gothic" charset="-127"/>
              </a:rPr>
              <a:t>i</a:t>
            </a:r>
            <a:r>
              <a:rPr lang="en-US" sz="800" dirty="0">
                <a:latin typeface="Malgun Gothic" charset="-127"/>
                <a:ea typeface="Malgun Gothic" charset="-127"/>
                <a:cs typeface="Malgun Gothic" charset="-127"/>
              </a:rPr>
              <a:t>-learned-from-competing-against-a-</a:t>
            </a:r>
            <a:r>
              <a:rPr lang="en-US" sz="800" dirty="0" err="1">
                <a:latin typeface="Malgun Gothic" charset="-127"/>
                <a:ea typeface="Malgun Gothic" charset="-127"/>
                <a:cs typeface="Malgun Gothic" charset="-127"/>
              </a:rPr>
              <a:t>convnet</a:t>
            </a:r>
            <a:r>
              <a:rPr lang="en-US" sz="800" dirty="0">
                <a:latin typeface="Malgun Gothic" charset="-127"/>
                <a:ea typeface="Malgun Gothic" charset="-127"/>
                <a:cs typeface="Malgun Gothic" charset="-127"/>
              </a:rPr>
              <a:t>-on-</a:t>
            </a:r>
            <a:r>
              <a:rPr lang="en-US" sz="800" dirty="0" err="1">
                <a:latin typeface="Malgun Gothic" charset="-127"/>
                <a:ea typeface="Malgun Gothic" charset="-127"/>
                <a:cs typeface="Malgun Gothic" charset="-127"/>
              </a:rPr>
              <a:t>imagenet</a:t>
            </a:r>
            <a:r>
              <a:rPr lang="en-US" sz="800" dirty="0">
                <a:latin typeface="Malgun Gothic" charset="-127"/>
                <a:ea typeface="Malgun Gothic" charset="-127"/>
                <a:cs typeface="Malgun Gothic" charset="-127"/>
              </a:rPr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9E928-5F3B-AD4B-8C21-804A1E9F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67" y="1926916"/>
            <a:ext cx="2857500" cy="1460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876FD5-F533-F544-8D14-3E713B32106B}"/>
              </a:ext>
            </a:extLst>
          </p:cNvPr>
          <p:cNvSpPr/>
          <p:nvPr/>
        </p:nvSpPr>
        <p:spPr>
          <a:xfrm>
            <a:off x="1320372" y="1337935"/>
            <a:ext cx="2234728" cy="4737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70B3-ED89-1E4C-983E-DAC6BDB96060}"/>
              </a:ext>
            </a:extLst>
          </p:cNvPr>
          <p:cNvSpPr/>
          <p:nvPr/>
        </p:nvSpPr>
        <p:spPr>
          <a:xfrm>
            <a:off x="5294453" y="1337934"/>
            <a:ext cx="2234728" cy="4737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Algorithm</a:t>
            </a:r>
          </a:p>
        </p:txBody>
      </p:sp>
    </p:spTree>
    <p:extLst>
      <p:ext uri="{BB962C8B-B14F-4D97-AF65-F5344CB8AC3E}">
        <p14:creationId xmlns:p14="http://schemas.microsoft.com/office/powerpoint/2010/main" val="221926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5155-2493-BD40-ACF2-42AD13EF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 Supervised Learning for each CV Task</a:t>
            </a:r>
          </a:p>
        </p:txBody>
      </p:sp>
      <p:pic>
        <p:nvPicPr>
          <p:cNvPr id="13314" name="Picture 2" descr="../../_images/sphx_glr_mscoco_001.png">
            <a:extLst>
              <a:ext uri="{FF2B5EF4-FFF2-40B4-BE49-F238E27FC236}">
                <a16:creationId xmlns:a16="http://schemas.microsoft.com/office/drawing/2014/main" id="{131B44A3-AE41-7F42-9091-5F591E53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41" y="1823502"/>
            <a:ext cx="256032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70AAB7-FF5E-E843-8FA8-39E28AE2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30" y="1823502"/>
            <a:ext cx="3897376" cy="1920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993FD1-3B4A-324B-A277-F183B11A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9" y="1823502"/>
            <a:ext cx="1825283" cy="19202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2CFADE-6CBC-8A45-A0B4-890480632A1B}"/>
              </a:ext>
            </a:extLst>
          </p:cNvPr>
          <p:cNvSpPr/>
          <p:nvPr/>
        </p:nvSpPr>
        <p:spPr>
          <a:xfrm>
            <a:off x="132066" y="1344479"/>
            <a:ext cx="2234728" cy="4737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Classification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75A1A2-1BAE-1C48-BE3C-7D0E359336E5}"/>
              </a:ext>
            </a:extLst>
          </p:cNvPr>
          <p:cNvSpPr/>
          <p:nvPr/>
        </p:nvSpPr>
        <p:spPr>
          <a:xfrm>
            <a:off x="2541137" y="1344479"/>
            <a:ext cx="2234728" cy="4737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Object Detection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283537-09C3-DE4A-A8E6-65FEBFE63BAB}"/>
              </a:ext>
            </a:extLst>
          </p:cNvPr>
          <p:cNvSpPr/>
          <p:nvPr/>
        </p:nvSpPr>
        <p:spPr>
          <a:xfrm>
            <a:off x="5986254" y="1344479"/>
            <a:ext cx="2234728" cy="4737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Segmentation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E41EDFD-7D11-5B44-90BD-244D12492EB7}"/>
              </a:ext>
            </a:extLst>
          </p:cNvPr>
          <p:cNvSpPr/>
          <p:nvPr/>
        </p:nvSpPr>
        <p:spPr>
          <a:xfrm rot="13373141">
            <a:off x="1372967" y="3606582"/>
            <a:ext cx="573302" cy="58822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605F37D-BC21-D84C-BF96-F95EAEDFECFA}"/>
              </a:ext>
            </a:extLst>
          </p:cNvPr>
          <p:cNvSpPr/>
          <p:nvPr/>
        </p:nvSpPr>
        <p:spPr>
          <a:xfrm rot="13373141">
            <a:off x="3752350" y="3229130"/>
            <a:ext cx="573302" cy="58822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78CB93F-3D65-E446-90D9-383EBD0084B2}"/>
              </a:ext>
            </a:extLst>
          </p:cNvPr>
          <p:cNvSpPr/>
          <p:nvPr/>
        </p:nvSpPr>
        <p:spPr>
          <a:xfrm rot="17885473">
            <a:off x="7860997" y="3262568"/>
            <a:ext cx="573302" cy="58822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A669C-35F9-2B44-8134-F52C04ED9AC3}"/>
              </a:ext>
            </a:extLst>
          </p:cNvPr>
          <p:cNvSpPr/>
          <p:nvPr/>
        </p:nvSpPr>
        <p:spPr>
          <a:xfrm>
            <a:off x="741666" y="4228649"/>
            <a:ext cx="2234728" cy="4737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C1A63A-DB4A-C949-9244-E09DFBA995E8}"/>
              </a:ext>
            </a:extLst>
          </p:cNvPr>
          <p:cNvSpPr/>
          <p:nvPr/>
        </p:nvSpPr>
        <p:spPr>
          <a:xfrm>
            <a:off x="3028322" y="3902860"/>
            <a:ext cx="2234728" cy="4737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Object Name with Bounding Box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96EBCC-EF26-2A46-8E3F-50FCA8D99331}"/>
              </a:ext>
            </a:extLst>
          </p:cNvPr>
          <p:cNvSpPr/>
          <p:nvPr/>
        </p:nvSpPr>
        <p:spPr>
          <a:xfrm>
            <a:off x="6717554" y="3933822"/>
            <a:ext cx="2234728" cy="4737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Pixel level segmentation</a:t>
            </a:r>
          </a:p>
        </p:txBody>
      </p:sp>
    </p:spTree>
    <p:extLst>
      <p:ext uri="{BB962C8B-B14F-4D97-AF65-F5344CB8AC3E}">
        <p14:creationId xmlns:p14="http://schemas.microsoft.com/office/powerpoint/2010/main" val="359028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5155-2493-BD40-ACF2-42AD13EF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Vision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584D-58F8-D241-8248-6510B184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ADE20K</a:t>
            </a:r>
            <a:r>
              <a:rPr lang="en-US" sz="2000" dirty="0"/>
              <a:t> : A scene-centric containing 20 thousands images annotated with 150 object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COCO</a:t>
            </a:r>
            <a:r>
              <a:rPr lang="en-US" sz="2000" dirty="0"/>
              <a:t> : Large-scale object detection, segmentation, and captioning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PASCAL VOC </a:t>
            </a:r>
            <a:r>
              <a:rPr lang="en-US" sz="2000" dirty="0"/>
              <a:t>: A Collection of datasets for object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ImageNet</a:t>
            </a:r>
            <a:r>
              <a:rPr lang="en-US" sz="2000" dirty="0"/>
              <a:t> : Millions of images and thousands of objects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3134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98D3-18F7-8A4E-A1BC-FD47EC41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Algorithms. You are not alone</a:t>
            </a:r>
          </a:p>
        </p:txBody>
      </p:sp>
      <p:pic>
        <p:nvPicPr>
          <p:cNvPr id="6" name="Picture 2" descr="mage result for alexnet">
            <a:extLst>
              <a:ext uri="{FF2B5EF4-FFF2-40B4-BE49-F238E27FC236}">
                <a16:creationId xmlns:a16="http://schemas.microsoft.com/office/drawing/2014/main" id="{CD5BD6C6-DD5C-4641-ABFD-E6F0E8FF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08" y="903026"/>
            <a:ext cx="4820509" cy="151787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ww.cs.toronto.edu/%7Efrossard/post/vgg16/vgg16.png">
            <a:extLst>
              <a:ext uri="{FF2B5EF4-FFF2-40B4-BE49-F238E27FC236}">
                <a16:creationId xmlns:a16="http://schemas.microsoft.com/office/drawing/2014/main" id="{BED8692F-1355-3C47-8FDE-6111DB34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684" y="1310734"/>
            <a:ext cx="4693514" cy="275619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ge result for googlenet">
            <a:extLst>
              <a:ext uri="{FF2B5EF4-FFF2-40B4-BE49-F238E27FC236}">
                <a16:creationId xmlns:a16="http://schemas.microsoft.com/office/drawing/2014/main" id="{E338F1AA-B3D0-4044-A1FC-458288455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091" y="2008683"/>
            <a:ext cx="5903183" cy="173623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640D3-F9B2-3D4F-9A99-0C96BBDE4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6984" y="-628294"/>
            <a:ext cx="1341192" cy="883548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69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B5F4-6A16-554B-A04D-854AB147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D1E4-68F9-694A-B3C9-BE308B12A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Re-implementation of papers with the same accuracy is not easy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open source implementation, but</a:t>
            </a:r>
          </a:p>
          <a:p>
            <a:pPr marL="714375" lvl="1" indent="-338138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C000"/>
                </a:solidFill>
              </a:rPr>
              <a:t>Quality</a:t>
            </a:r>
            <a:r>
              <a:rPr lang="en-US" sz="1800" dirty="0"/>
              <a:t> of open source or 3</a:t>
            </a:r>
            <a:r>
              <a:rPr lang="en-US" sz="1800" baseline="30000" dirty="0"/>
              <a:t>rd</a:t>
            </a:r>
            <a:r>
              <a:rPr lang="en-US" sz="1800" dirty="0"/>
              <a:t> party implementation of papers varies a lot</a:t>
            </a:r>
          </a:p>
          <a:p>
            <a:pPr marL="714375" lvl="1" indent="-338138">
              <a:buFont typeface="Arial" panose="020B0604020202020204" pitchFamily="34" charset="0"/>
              <a:buChar char="•"/>
            </a:pPr>
            <a:r>
              <a:rPr lang="en-US" sz="1800" dirty="0"/>
              <a:t>A lot of </a:t>
            </a:r>
            <a:r>
              <a:rPr lang="en-US" sz="1800" dirty="0">
                <a:solidFill>
                  <a:srgbClr val="FFC000"/>
                </a:solidFill>
              </a:rPr>
              <a:t>details</a:t>
            </a:r>
            <a:r>
              <a:rPr lang="en-US" sz="1800" dirty="0"/>
              <a:t> vary from one implementation to another</a:t>
            </a:r>
          </a:p>
          <a:p>
            <a:pPr marL="714375" lvl="1" indent="-338138">
              <a:buFont typeface="Arial" panose="020B0604020202020204" pitchFamily="34" charset="0"/>
              <a:buChar char="•"/>
            </a:pPr>
            <a:r>
              <a:rPr lang="en-US" sz="1800" dirty="0"/>
              <a:t>Implementations focus on a </a:t>
            </a:r>
            <a:r>
              <a:rPr lang="en-US" sz="1800" dirty="0">
                <a:solidFill>
                  <a:srgbClr val="FFC000"/>
                </a:solidFill>
              </a:rPr>
              <a:t>single task </a:t>
            </a:r>
            <a:r>
              <a:rPr lang="en-US" sz="1800" dirty="0"/>
              <a:t>applying only to a particular data set</a:t>
            </a:r>
          </a:p>
          <a:p>
            <a:pPr marL="714375" lvl="1" indent="-338138">
              <a:buFont typeface="Arial" panose="020B0604020202020204" pitchFamily="34" charset="0"/>
              <a:buChar char="•"/>
            </a:pPr>
            <a:r>
              <a:rPr lang="en-US" sz="1800" dirty="0"/>
              <a:t>Stopped </a:t>
            </a:r>
            <a:r>
              <a:rPr lang="en-US" sz="1800" dirty="0">
                <a:solidFill>
                  <a:srgbClr val="FFC000"/>
                </a:solidFill>
              </a:rPr>
              <a:t>support</a:t>
            </a:r>
            <a:r>
              <a:rPr lang="en-US" sz="1800" dirty="0"/>
              <a:t> on the code</a:t>
            </a:r>
          </a:p>
        </p:txBody>
      </p:sp>
    </p:spTree>
    <p:extLst>
      <p:ext uri="{BB962C8B-B14F-4D97-AF65-F5344CB8AC3E}">
        <p14:creationId xmlns:p14="http://schemas.microsoft.com/office/powerpoint/2010/main" val="358427425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2697</TotalTime>
  <Words>1989</Words>
  <Application>Microsoft Macintosh PowerPoint</Application>
  <PresentationFormat>On-screen Show (16:9)</PresentationFormat>
  <Paragraphs>372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굴림</vt:lpstr>
      <vt:lpstr>Malgun Gothic</vt:lpstr>
      <vt:lpstr>Amazon Ember</vt:lpstr>
      <vt:lpstr>Amazon Ember Light</vt:lpstr>
      <vt:lpstr>Amazon Ember Regular</vt:lpstr>
      <vt:lpstr>Arial</vt:lpstr>
      <vt:lpstr>Calibri</vt:lpstr>
      <vt:lpstr>Consolas</vt:lpstr>
      <vt:lpstr>Lucida Console</vt:lpstr>
      <vt:lpstr>Times New Roman</vt:lpstr>
      <vt:lpstr>DeckTemplate-AWS</vt:lpstr>
      <vt:lpstr>PowerPoint Presentation</vt:lpstr>
      <vt:lpstr>Agenda</vt:lpstr>
      <vt:lpstr>Computer Vision Problems (NOT ALL)</vt:lpstr>
      <vt:lpstr>Convolutional Neural Network for Image Classification</vt:lpstr>
      <vt:lpstr>What needed to solve computer vision problems</vt:lpstr>
      <vt:lpstr>Dataset for Supervised Learning for each CV Task</vt:lpstr>
      <vt:lpstr>Public Vision Datasets</vt:lpstr>
      <vt:lpstr>ML Algorithms. You are not alone</vt:lpstr>
      <vt:lpstr>But ...</vt:lpstr>
      <vt:lpstr>Introducing GluonCV</vt:lpstr>
      <vt:lpstr>Gluon CV Toolkit https://gluon-cv.mxnet.io/index.html</vt:lpstr>
      <vt:lpstr>Gluon CV Toolkit – Model Zoo https://gluon-cv.mxnet.io/model_zoo/index.html</vt:lpstr>
      <vt:lpstr>What’s included</vt:lpstr>
      <vt:lpstr>Let’s Install – On Your Own PC</vt:lpstr>
      <vt:lpstr>Let’s Install – On SageMaker</vt:lpstr>
      <vt:lpstr>Your 1st Deep Learning Computer Vision Task</vt:lpstr>
      <vt:lpstr>Closer Look at the Code</vt:lpstr>
      <vt:lpstr>Closer Look at the Code</vt:lpstr>
      <vt:lpstr>Closer Look at the Code</vt:lpstr>
      <vt:lpstr>Closer Look at the Code</vt:lpstr>
      <vt:lpstr>Closer Look at the Code</vt:lpstr>
      <vt:lpstr>How to load a model</vt:lpstr>
      <vt:lpstr>How to load images for inference</vt:lpstr>
      <vt:lpstr>How to load images for inference</vt:lpstr>
      <vt:lpstr>Lab 1: Inference on Image</vt:lpstr>
      <vt:lpstr>You have your own image dataset for classification</vt:lpstr>
      <vt:lpstr>How to load Training Data using DataLoader</vt:lpstr>
      <vt:lpstr>Lab 2: Image Dataset for Training</vt:lpstr>
      <vt:lpstr>Quiz</vt:lpstr>
      <vt:lpstr>Data Augmentation for training on small set of data https://medium.com/nanonets/how-to-use-deep-learning-when-you-have-limited-data-part-2-data-augmentation-c26971dc8ced</vt:lpstr>
      <vt:lpstr>Data Augmentation for training on small set of data https://medium.com/nanonets/how-to-use-deep-learning-when-you-have-limited-data-part-2-data-augmentation-c26971dc8ced</vt:lpstr>
      <vt:lpstr>Data Augmentation API in Gluon https://mxnet.incubator.apache.org/api/python/gluon/data.html https://mxnet.incubator.apache.org/tutorials/gluon/data_augmentation.html</vt:lpstr>
      <vt:lpstr>How to apply data augmentation in Gluon</vt:lpstr>
      <vt:lpstr>Advanced Data Augmentation Method</vt:lpstr>
      <vt:lpstr>Quiz: Which augmented images are meaningful?</vt:lpstr>
      <vt:lpstr>Full Training vs. Transfer Learning http://cs231n.github.io/transfer-learning/</vt:lpstr>
      <vt:lpstr>Transfer Learning – Fine Tuning</vt:lpstr>
      <vt:lpstr>Lab 3: Transfer Learning</vt:lpstr>
      <vt:lpstr>File IO can be a performance blocker if</vt:lpstr>
      <vt:lpstr>ImageRecord format for your dataset http://mxnet.incubator.apache.org/architecture/note_data_loading.html</vt:lpstr>
      <vt:lpstr>Image RecordIO Format</vt:lpstr>
      <vt:lpstr>Lab 4 : Creating RecordIO Files https://gluon-cv.mxnet.io/build/examples_datasets/recordio.html</vt:lpstr>
      <vt:lpstr>Lab 4 : Creating RecordIO Files https://gluon-cv.mxnet.io/build/examples_datasets/recordio.html</vt:lpstr>
      <vt:lpstr>END OF GluonCV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Muhyun Kim</cp:lastModifiedBy>
  <cp:revision>127</cp:revision>
  <dcterms:created xsi:type="dcterms:W3CDTF">2016-06-17T18:22:10Z</dcterms:created>
  <dcterms:modified xsi:type="dcterms:W3CDTF">2018-08-07T05:56:46Z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